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305" r:id="rId10"/>
    <p:sldId id="309" r:id="rId11"/>
    <p:sldId id="310" r:id="rId12"/>
    <p:sldId id="311" r:id="rId13"/>
    <p:sldId id="265" r:id="rId14"/>
    <p:sldId id="275" r:id="rId15"/>
    <p:sldId id="266" r:id="rId16"/>
    <p:sldId id="267" r:id="rId17"/>
    <p:sldId id="268" r:id="rId18"/>
    <p:sldId id="276" r:id="rId19"/>
    <p:sldId id="269" r:id="rId20"/>
    <p:sldId id="270" r:id="rId21"/>
    <p:sldId id="271" r:id="rId22"/>
    <p:sldId id="278" r:id="rId23"/>
    <p:sldId id="300" r:id="rId24"/>
    <p:sldId id="301" r:id="rId25"/>
    <p:sldId id="302" r:id="rId26"/>
    <p:sldId id="272" r:id="rId27"/>
    <p:sldId id="273" r:id="rId28"/>
    <p:sldId id="295" r:id="rId29"/>
    <p:sldId id="296" r:id="rId30"/>
    <p:sldId id="303" r:id="rId31"/>
    <p:sldId id="307" r:id="rId32"/>
    <p:sldId id="298" r:id="rId33"/>
    <p:sldId id="306" r:id="rId34"/>
    <p:sldId id="279" r:id="rId35"/>
    <p:sldId id="280" r:id="rId36"/>
    <p:sldId id="274" r:id="rId37"/>
    <p:sldId id="297" r:id="rId38"/>
    <p:sldId id="281" r:id="rId39"/>
    <p:sldId id="283" r:id="rId40"/>
    <p:sldId id="284" r:id="rId41"/>
    <p:sldId id="285" r:id="rId42"/>
    <p:sldId id="286" r:id="rId43"/>
    <p:sldId id="287" r:id="rId44"/>
    <p:sldId id="288" r:id="rId45"/>
    <p:sldId id="289" r:id="rId46"/>
    <p:sldId id="290" r:id="rId47"/>
    <p:sldId id="291" r:id="rId48"/>
    <p:sldId id="292" r:id="rId49"/>
    <p:sldId id="299" r:id="rId50"/>
    <p:sldId id="304" r:id="rId51"/>
    <p:sldId id="293" r:id="rId52"/>
    <p:sldId id="294" r:id="rId53"/>
    <p:sldId id="277" r:id="rId54"/>
    <p:sldId id="263"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A774C5-7D30-4847-9E18-7F5A11C0A609}"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A774C5-7D30-4847-9E18-7F5A11C0A609}"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A774C5-7D30-4847-9E18-7F5A11C0A609}"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3638"/>
            <a:ext cx="21336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4541550C-8486-4405-A316-55E4E009B2F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A774C5-7D30-4847-9E18-7F5A11C0A609}"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A774C5-7D30-4847-9E18-7F5A11C0A609}" type="datetimeFigureOut">
              <a:rPr lang="en-US" smtClean="0"/>
              <a:pPr/>
              <a:t>2/13/2012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A774C5-7D30-4847-9E18-7F5A11C0A609}" type="datetimeFigureOut">
              <a:rPr lang="en-US" smtClean="0"/>
              <a:pPr/>
              <a:t>2/13/2012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A774C5-7D30-4847-9E18-7F5A11C0A609}" type="datetimeFigureOut">
              <a:rPr lang="en-US" smtClean="0"/>
              <a:pPr/>
              <a:t>2/13/2012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A774C5-7D30-4847-9E18-7F5A11C0A609}" type="datetimeFigureOut">
              <a:rPr lang="en-US" smtClean="0"/>
              <a:pPr/>
              <a:t>2/13/2012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A774C5-7D30-4847-9E18-7F5A11C0A609}" type="datetimeFigureOut">
              <a:rPr lang="en-US" smtClean="0"/>
              <a:pPr/>
              <a:t>2/13/2012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A774C5-7D30-4847-9E18-7F5A11C0A609}" type="datetimeFigureOut">
              <a:rPr lang="en-US" smtClean="0"/>
              <a:pPr/>
              <a:t>2/13/2012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A774C5-7D30-4847-9E18-7F5A11C0A609}" type="datetimeFigureOut">
              <a:rPr lang="en-US" smtClean="0"/>
              <a:pPr/>
              <a:t>2/13/2012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1FFC28-8FDC-466F-A28D-B55BF15789E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A774C5-7D30-4847-9E18-7F5A11C0A609}" type="datetimeFigureOut">
              <a:rPr lang="en-US" smtClean="0"/>
              <a:pPr/>
              <a:t>2/13/2012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1FFC28-8FDC-466F-A28D-B55BF15789E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7I95V7Df9CY&amp;feature=related" TargetMode="External"/><Relationship Id="rId2" Type="http://schemas.openxmlformats.org/officeDocument/2006/relationships/hyperlink" Target="http://www.metacafe.com/watch/fu-1556072136/on_surfari_italy/" TargetMode="Externa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upload.wikimedia.org/wikipedia/commons/d/d8/Mediterranean_Sea_political_map-en.sv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sailflow.com/windandwhere.iws?regionID=106&amp;regionProductID=29&amp;timeoffset=1" TargetMode="External"/><Relationship Id="rId2" Type="http://schemas.openxmlformats.org/officeDocument/2006/relationships/hyperlink" Target="http://www.srh.noaa.gov/jetstream/synoptic/wxmaps.htm" TargetMode="External"/><Relationship Id="rId1" Type="http://schemas.openxmlformats.org/officeDocument/2006/relationships/slideLayout" Target="../slideLayouts/slideLayout2.xml"/><Relationship Id="rId4" Type="http://schemas.openxmlformats.org/officeDocument/2006/relationships/hyperlink" Target="http://ww2010.atmos.uiuc.edu/(Gh)/guides/maps/sfcobs/home.rxml"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thecoolroom.org/education.htm" TargetMode="External"/><Relationship Id="rId2" Type="http://schemas.openxmlformats.org/officeDocument/2006/relationships/hyperlink" Target="http://marine.rutgers.edu/cool/seabreeze/tutorial.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1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oceancurrents.rsmas.miami.edu/atlantic/gulf-stream.html" TargetMode="External"/><Relationship Id="rId2" Type="http://schemas.openxmlformats.org/officeDocument/2006/relationships/hyperlink" Target="http://oceancurrents.rsmas.miami.edu/atlantic/labrador_3.html" TargetMode="Externa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hyperlink" Target="http://www.nodc.noaa.gov/dsdt/cwtg/catl.html"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www.coolclassroom.org/cool_projects/tutorials/upwellingtutorial.html" TargetMode="External"/><Relationship Id="rId2" Type="http://schemas.openxmlformats.org/officeDocument/2006/relationships/hyperlink" Target="http://www.ceoe.udel.edu/CMS/moliver/pubs/Biogeochemical.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2.bp.blogspot.com/_zHd3CfSEmAA/TF7kh1X6SXI/AAAAAAAAAA0/57cX6wOEAXs/s1600/Sea+Surface+Temp+Aug+7,+R+u+COOL.jpg" TargetMode="Externa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nhc.noaa.gov/surge/"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s>
</file>

<file path=ppt/slides/_rels/slide33.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hyperlink" Target="http://www.esrl.noaa.gov/psd/enso/"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jerseymarinas.com/NJTideChart.htm" TargetMode="External"/><Relationship Id="rId2" Type="http://schemas.openxmlformats.org/officeDocument/2006/relationships/hyperlink" Target="http://www.srh.noaa.gov/jetstream/ocean/tides.htm" TargetMode="External"/><Relationship Id="rId1" Type="http://schemas.openxmlformats.org/officeDocument/2006/relationships/slideLayout" Target="../slideLayouts/slideLayout2.xml"/><Relationship Id="rId5" Type="http://schemas.openxmlformats.org/officeDocument/2006/relationships/hyperlink" Target="http://www.saltwatertides.com/dynamic.dir/newjerseysites.html" TargetMode="External"/><Relationship Id="rId4" Type="http://schemas.openxmlformats.org/officeDocument/2006/relationships/hyperlink" Target="http://www.noreast.com/tidecharts/"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itunes.apple.com/us/app/shralp-tide/id302781008?mt=8" TargetMode="External"/><Relationship Id="rId7" Type="http://schemas.openxmlformats.org/officeDocument/2006/relationships/image" Target="../media/image30.jpeg"/><Relationship Id="rId2" Type="http://schemas.openxmlformats.org/officeDocument/2006/relationships/hyperlink" Target="http://www.tidegraph.com/" TargetMode="Externa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hyperlink" Target="http://www.tideapp.com/" TargetMode="External"/><Relationship Id="rId4" Type="http://schemas.openxmlformats.org/officeDocument/2006/relationships/hyperlink" Target="http://www.mobilegeographics.com/iphonetides/index.html"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wunderground.com/MAR/AN/451.html" TargetMode="External"/><Relationship Id="rId2" Type="http://schemas.openxmlformats.org/officeDocument/2006/relationships/hyperlink" Target="http://www.buoyweather.com/wxnav6.jsp?region=NE&amp;program=nww3BW1&amp;grb=wna&amp;latitude=40.0&amp;longitude=-73.75&amp;zone=-4&amp;units=e"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universetoday.com/wp-content/uploads/2008/10/fullmoonface.jpg"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hyperlink" Target="http://www.montereyinstitute.org/noaa/lesson10/l10la1_a.html" TargetMode="External"/><Relationship Id="rId1" Type="http://schemas.openxmlformats.org/officeDocument/2006/relationships/slideLayout" Target="../slideLayouts/slideLayout2.xml"/><Relationship Id="rId5" Type="http://schemas.openxmlformats.org/officeDocument/2006/relationships/image" Target="../media/image38.gif"/><Relationship Id="rId4" Type="http://schemas.openxmlformats.org/officeDocument/2006/relationships/image" Target="../media/image37.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3.xml"/><Relationship Id="rId1" Type="http://schemas.openxmlformats.org/officeDocument/2006/relationships/vmlDrawing" Target="../drawings/vmlDrawing3.vml"/></Relationships>
</file>

<file path=ppt/slides/_rels/slide54.xml.rels><?xml version="1.0" encoding="UTF-8" standalone="yes"?>
<Relationships xmlns="http://schemas.openxmlformats.org/package/2006/relationships"><Relationship Id="rId2" Type="http://schemas.openxmlformats.org/officeDocument/2006/relationships/hyperlink" Target="http://www.srh.noaa.gov/jetstream/ocean/waves.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swellinfo.com/surf-forecast/long-beach-island-new-jersey.html" TargetMode="External"/><Relationship Id="rId2" Type="http://schemas.openxmlformats.org/officeDocument/2006/relationships/hyperlink" Target="http://uppertrestles.blogspot.com/2011/08/gutless-windswell.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
            <a:ext cx="7772400" cy="1470025"/>
          </a:xfrm>
        </p:spPr>
        <p:txBody>
          <a:bodyPr/>
          <a:lstStyle/>
          <a:p>
            <a:r>
              <a:rPr lang="en-US" dirty="0" smtClean="0"/>
              <a:t>Ch.9-12</a:t>
            </a:r>
            <a:endParaRPr lang="en-US" dirty="0"/>
          </a:p>
        </p:txBody>
      </p:sp>
      <p:sp>
        <p:nvSpPr>
          <p:cNvPr id="3" name="Subtitle 2"/>
          <p:cNvSpPr>
            <a:spLocks noGrp="1"/>
          </p:cNvSpPr>
          <p:nvPr>
            <p:ph type="subTitle" idx="1"/>
          </p:nvPr>
        </p:nvSpPr>
        <p:spPr>
          <a:xfrm>
            <a:off x="1295400" y="1447800"/>
            <a:ext cx="6400800" cy="1752600"/>
          </a:xfrm>
        </p:spPr>
        <p:txBody>
          <a:bodyPr/>
          <a:lstStyle/>
          <a:p>
            <a:r>
              <a:rPr lang="en-US" dirty="0" smtClean="0"/>
              <a:t>Science of Forecasting Waves</a:t>
            </a:r>
          </a:p>
          <a:p>
            <a:r>
              <a:rPr lang="en-US" dirty="0" smtClean="0"/>
              <a:t>GNM 1136</a:t>
            </a:r>
            <a:endParaRPr lang="en-US" dirty="0"/>
          </a:p>
        </p:txBody>
      </p:sp>
      <p:pic>
        <p:nvPicPr>
          <p:cNvPr id="48129" name="Picture 1" descr="C:\Documents and Settings\dwerner\Desktop\Surf Pics\Dave_Hawaii2.jpg"/>
          <p:cNvPicPr>
            <a:picLocks noChangeAspect="1" noChangeArrowheads="1"/>
          </p:cNvPicPr>
          <p:nvPr/>
        </p:nvPicPr>
        <p:blipFill>
          <a:blip r:embed="rId2" cstate="print"/>
          <a:srcRect/>
          <a:stretch>
            <a:fillRect/>
          </a:stretch>
        </p:blipFill>
        <p:spPr bwMode="auto">
          <a:xfrm>
            <a:off x="1828800" y="2514600"/>
            <a:ext cx="5786408" cy="4054128"/>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Windswells</a:t>
            </a:r>
            <a:r>
              <a:rPr lang="en-US" dirty="0" smtClean="0"/>
              <a:t> of the Mediterranean</a:t>
            </a:r>
            <a:endParaRPr lang="en-US" dirty="0"/>
          </a:p>
        </p:txBody>
      </p:sp>
      <p:sp>
        <p:nvSpPr>
          <p:cNvPr id="3" name="Content Placeholder 2"/>
          <p:cNvSpPr>
            <a:spLocks noGrp="1"/>
          </p:cNvSpPr>
          <p:nvPr>
            <p:ph idx="1"/>
          </p:nvPr>
        </p:nvSpPr>
        <p:spPr>
          <a:xfrm>
            <a:off x="457200" y="1066800"/>
            <a:ext cx="8229600" cy="4525963"/>
          </a:xfrm>
        </p:spPr>
        <p:txBody>
          <a:bodyPr/>
          <a:lstStyle/>
          <a:p>
            <a:r>
              <a:rPr lang="en-US" dirty="0" smtClean="0">
                <a:hlinkClick r:id="rId2"/>
              </a:rPr>
              <a:t>http://www.metacafe.com/watch/fu-1556072136/on_surfari_italy</a:t>
            </a:r>
            <a:r>
              <a:rPr lang="en-US" dirty="0" smtClean="0">
                <a:hlinkClick r:id="rId2"/>
              </a:rPr>
              <a:t>/</a:t>
            </a:r>
            <a:endParaRPr lang="en-US" dirty="0" smtClean="0"/>
          </a:p>
          <a:p>
            <a:r>
              <a:rPr lang="en-US" dirty="0" smtClean="0">
                <a:hlinkClick r:id="rId3"/>
              </a:rPr>
              <a:t>http://</a:t>
            </a:r>
            <a:r>
              <a:rPr lang="en-US" dirty="0" smtClean="0">
                <a:hlinkClick r:id="rId3"/>
              </a:rPr>
              <a:t>www.youtube.com/watch?v=7I95V7Df9CY&amp;feature=related</a:t>
            </a:r>
            <a:endParaRPr lang="en-US" dirty="0" smtClean="0"/>
          </a:p>
          <a:p>
            <a:endParaRPr lang="en-US" dirty="0"/>
          </a:p>
        </p:txBody>
      </p:sp>
      <p:pic>
        <p:nvPicPr>
          <p:cNvPr id="99330" name="Picture 2" descr="File:Mediterranean Sea political map-en.svg">
            <a:hlinkClick r:id="rId4"/>
          </p:cNvPr>
          <p:cNvPicPr>
            <a:picLocks noChangeAspect="1" noChangeArrowheads="1"/>
          </p:cNvPicPr>
          <p:nvPr/>
        </p:nvPicPr>
        <p:blipFill>
          <a:blip r:embed="rId5" cstate="print"/>
          <a:srcRect/>
          <a:stretch>
            <a:fillRect/>
          </a:stretch>
        </p:blipFill>
        <p:spPr bwMode="auto">
          <a:xfrm>
            <a:off x="4343400" y="3200400"/>
            <a:ext cx="4800600" cy="351044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happens when the wind stops?</a:t>
            </a:r>
            <a:endParaRPr lang="en-US" dirty="0"/>
          </a:p>
        </p:txBody>
      </p:sp>
      <p:sp>
        <p:nvSpPr>
          <p:cNvPr id="3" name="Content Placeholder 2"/>
          <p:cNvSpPr>
            <a:spLocks noGrp="1"/>
          </p:cNvSpPr>
          <p:nvPr>
            <p:ph idx="1"/>
          </p:nvPr>
        </p:nvSpPr>
        <p:spPr/>
        <p:txBody>
          <a:bodyPr/>
          <a:lstStyle/>
          <a:p>
            <a:r>
              <a:rPr lang="en-US" dirty="0" smtClean="0"/>
              <a:t>Fig. 9.3</a:t>
            </a:r>
          </a:p>
          <a:p>
            <a:r>
              <a:rPr lang="en-US" dirty="0" smtClean="0"/>
              <a:t>Gradual drop in size after storm dissipates.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Selective Refraction</a:t>
            </a:r>
            <a:endParaRPr lang="en-US" dirty="0"/>
          </a:p>
        </p:txBody>
      </p:sp>
      <p:sp>
        <p:nvSpPr>
          <p:cNvPr id="3" name="Content Placeholder 2"/>
          <p:cNvSpPr>
            <a:spLocks noGrp="1"/>
          </p:cNvSpPr>
          <p:nvPr>
            <p:ph idx="1"/>
          </p:nvPr>
        </p:nvSpPr>
        <p:spPr/>
        <p:txBody>
          <a:bodyPr/>
          <a:lstStyle/>
          <a:p>
            <a:r>
              <a:rPr lang="en-US" dirty="0" smtClean="0"/>
              <a:t>Different wavelengths are refracted to different degrees.</a:t>
            </a:r>
          </a:p>
          <a:p>
            <a:r>
              <a:rPr lang="en-US" dirty="0" smtClean="0"/>
              <a:t>Longer wavelengths bend more than shorter ones.</a:t>
            </a:r>
          </a:p>
          <a:p>
            <a:r>
              <a:rPr lang="en-US" dirty="0" smtClean="0"/>
              <a:t>What type of swell is better for flat bathymetric beaches? Peaky or long?</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Chapter 10 - Local Winds on the Coast</a:t>
            </a:r>
            <a:endParaRPr lang="en-US" dirty="0"/>
          </a:p>
        </p:txBody>
      </p:sp>
      <p:pic>
        <p:nvPicPr>
          <p:cNvPr id="20482" name="Picture 2" descr="https://www.sailflow.com/cgi-bin/mapperv2.jpg?regionID=106&amp;regionProductID=29&amp;date=-1&amp;websiteID=4&amp;tid=453&amp;hid=26455015&amp;rid=370176816"/>
          <p:cNvPicPr>
            <a:picLocks noChangeAspect="1" noChangeArrowheads="1"/>
          </p:cNvPicPr>
          <p:nvPr/>
        </p:nvPicPr>
        <p:blipFill>
          <a:blip r:embed="rId2" cstate="print"/>
          <a:srcRect/>
          <a:stretch>
            <a:fillRect/>
          </a:stretch>
        </p:blipFill>
        <p:spPr bwMode="auto">
          <a:xfrm>
            <a:off x="1371600" y="1167938"/>
            <a:ext cx="6248400" cy="541906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a:t>
            </a:r>
            <a:endParaRPr lang="en-US" dirty="0"/>
          </a:p>
        </p:txBody>
      </p:sp>
      <p:sp>
        <p:nvSpPr>
          <p:cNvPr id="3" name="Content Placeholder 2"/>
          <p:cNvSpPr>
            <a:spLocks noGrp="1"/>
          </p:cNvSpPr>
          <p:nvPr>
            <p:ph idx="1"/>
          </p:nvPr>
        </p:nvSpPr>
        <p:spPr/>
        <p:txBody>
          <a:bodyPr/>
          <a:lstStyle/>
          <a:p>
            <a:r>
              <a:rPr lang="en-US" dirty="0" smtClean="0"/>
              <a:t>What time of day does the Sea Breeze occur along our coast in the summer? Why?</a:t>
            </a:r>
          </a:p>
          <a:p>
            <a:r>
              <a:rPr lang="en-US" dirty="0" smtClean="0"/>
              <a:t>How does the Sea Breeze affect surfing conditions?</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Winds</a:t>
            </a:r>
            <a:endParaRPr lang="en-US" dirty="0"/>
          </a:p>
        </p:txBody>
      </p:sp>
      <p:sp>
        <p:nvSpPr>
          <p:cNvPr id="3" name="Content Placeholder 2"/>
          <p:cNvSpPr>
            <a:spLocks noGrp="1"/>
          </p:cNvSpPr>
          <p:nvPr>
            <p:ph idx="1"/>
          </p:nvPr>
        </p:nvSpPr>
        <p:spPr/>
        <p:txBody>
          <a:bodyPr/>
          <a:lstStyle/>
          <a:p>
            <a:r>
              <a:rPr lang="en-US" dirty="0" smtClean="0">
                <a:hlinkClick r:id="rId2"/>
              </a:rPr>
              <a:t>How to read a weather map</a:t>
            </a:r>
            <a:r>
              <a:rPr lang="en-US" dirty="0" smtClean="0"/>
              <a:t> </a:t>
            </a:r>
            <a:r>
              <a:rPr lang="en-US" dirty="0" smtClean="0">
                <a:hlinkClick r:id="rId3"/>
              </a:rPr>
              <a:t>–</a:t>
            </a:r>
            <a:r>
              <a:rPr lang="en-US" dirty="0" smtClean="0"/>
              <a:t> NOAA</a:t>
            </a:r>
          </a:p>
          <a:p>
            <a:r>
              <a:rPr lang="en-US" dirty="0" smtClean="0">
                <a:hlinkClick r:id="rId4"/>
              </a:rPr>
              <a:t>Surface Observations</a:t>
            </a:r>
            <a:endParaRPr lang="en-US" dirty="0" smtClean="0">
              <a:hlinkClick r:id="rId3"/>
            </a:endParaRPr>
          </a:p>
          <a:p>
            <a:r>
              <a:rPr lang="en-US" dirty="0" smtClean="0">
                <a:hlinkClick r:id="rId3"/>
              </a:rPr>
              <a:t>Sailflow.com</a:t>
            </a:r>
            <a:endParaRPr lang="en-US" dirty="0" smtClean="0"/>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 breeze Info</a:t>
            </a:r>
            <a:endParaRPr lang="en-US" dirty="0"/>
          </a:p>
        </p:txBody>
      </p:sp>
      <p:sp>
        <p:nvSpPr>
          <p:cNvPr id="3" name="Content Placeholder 2"/>
          <p:cNvSpPr>
            <a:spLocks noGrp="1"/>
          </p:cNvSpPr>
          <p:nvPr>
            <p:ph idx="1"/>
          </p:nvPr>
        </p:nvSpPr>
        <p:spPr/>
        <p:txBody>
          <a:bodyPr/>
          <a:lstStyle/>
          <a:p>
            <a:r>
              <a:rPr lang="en-US" dirty="0" smtClean="0">
                <a:hlinkClick r:id="rId2"/>
              </a:rPr>
              <a:t>Rutgers Data</a:t>
            </a:r>
            <a:r>
              <a:rPr lang="en-US" dirty="0" smtClean="0"/>
              <a:t> – Sea Breeze &amp; Coastal Upwelling</a:t>
            </a:r>
          </a:p>
          <a:p>
            <a:r>
              <a:rPr lang="en-US" dirty="0" smtClean="0">
                <a:hlinkClick r:id="rId3"/>
              </a:rPr>
              <a:t>Rutgers </a:t>
            </a:r>
            <a:r>
              <a:rPr lang="en-US" b="1" dirty="0" smtClean="0">
                <a:hlinkClick r:id="rId3"/>
              </a:rPr>
              <a:t>COOL</a:t>
            </a:r>
            <a:r>
              <a:rPr lang="en-US" dirty="0" smtClean="0">
                <a:hlinkClick r:id="rId3"/>
              </a:rPr>
              <a:t> Room</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The “Sea breeze”</a:t>
            </a:r>
            <a:endParaRPr lang="en-US" dirty="0"/>
          </a:p>
        </p:txBody>
      </p:sp>
      <p:pic>
        <p:nvPicPr>
          <p:cNvPr id="1026" name="Picture 2" descr="How the sea breeze forms"/>
          <p:cNvPicPr>
            <a:picLocks noChangeAspect="1" noChangeArrowheads="1"/>
          </p:cNvPicPr>
          <p:nvPr/>
        </p:nvPicPr>
        <p:blipFill>
          <a:blip r:embed="rId2" cstate="print"/>
          <a:srcRect/>
          <a:stretch>
            <a:fillRect/>
          </a:stretch>
        </p:blipFill>
        <p:spPr bwMode="auto">
          <a:xfrm>
            <a:off x="914400" y="1981199"/>
            <a:ext cx="7391400" cy="4581657"/>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p:control spid="33794" name="ShockwaveFlash1" r:id="rId2" imgW="8609040" imgH="6551640"/>
    </p:controls>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143000"/>
          </a:xfrm>
        </p:spPr>
        <p:txBody>
          <a:bodyPr>
            <a:normAutofit fontScale="90000"/>
          </a:bodyPr>
          <a:lstStyle/>
          <a:p>
            <a:r>
              <a:rPr lang="en-US" dirty="0" smtClean="0"/>
              <a:t>Opposing sea breezes meeting over Cuba forming a line of cumulus clouds.</a:t>
            </a:r>
            <a:br>
              <a:rPr lang="en-US" dirty="0" smtClean="0"/>
            </a:br>
            <a:endParaRPr lang="en-US" dirty="0"/>
          </a:p>
        </p:txBody>
      </p:sp>
      <p:pic>
        <p:nvPicPr>
          <p:cNvPr id="26626" name="Picture 2" descr="http://www.srh.noaa.gov/jetstream/ocean/images/seabreeze.gif"/>
          <p:cNvPicPr>
            <a:picLocks noChangeAspect="1" noChangeArrowheads="1" noCrop="1"/>
          </p:cNvPicPr>
          <p:nvPr/>
        </p:nvPicPr>
        <p:blipFill>
          <a:blip r:embed="rId2" cstate="print"/>
          <a:srcRect/>
          <a:stretch>
            <a:fillRect/>
          </a:stretch>
        </p:blipFill>
        <p:spPr bwMode="auto">
          <a:xfrm>
            <a:off x="1371600" y="2438399"/>
            <a:ext cx="5276850" cy="3639207"/>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Chapter 9 – Surfing in the Storm</a:t>
            </a:r>
            <a:endParaRPr lang="en-US" dirty="0"/>
          </a:p>
        </p:txBody>
      </p:sp>
      <p:pic>
        <p:nvPicPr>
          <p:cNvPr id="19457" name="Picture 1" descr="C:\Documents and Settings\dwerner\Desktop\Surf Pics\Winter_Surf_Werner.JPG"/>
          <p:cNvPicPr>
            <a:picLocks noChangeAspect="1" noChangeArrowheads="1"/>
          </p:cNvPicPr>
          <p:nvPr/>
        </p:nvPicPr>
        <p:blipFill>
          <a:blip r:embed="rId2" cstate="print"/>
          <a:srcRect/>
          <a:stretch>
            <a:fillRect/>
          </a:stretch>
        </p:blipFill>
        <p:spPr bwMode="auto">
          <a:xfrm>
            <a:off x="533400" y="1219200"/>
            <a:ext cx="8001000" cy="53340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this happen at night?</a:t>
            </a:r>
            <a:endParaRPr lang="en-US" dirty="0"/>
          </a:p>
        </p:txBody>
      </p:sp>
      <p:pic>
        <p:nvPicPr>
          <p:cNvPr id="27650" name="Picture 2" descr="How the land breeze forms"/>
          <p:cNvPicPr>
            <a:picLocks noChangeAspect="1" noChangeArrowheads="1"/>
          </p:cNvPicPr>
          <p:nvPr/>
        </p:nvPicPr>
        <p:blipFill>
          <a:blip r:embed="rId2" cstate="print"/>
          <a:srcRect/>
          <a:stretch>
            <a:fillRect/>
          </a:stretch>
        </p:blipFill>
        <p:spPr bwMode="auto">
          <a:xfrm>
            <a:off x="570027" y="1524000"/>
            <a:ext cx="7498751" cy="46482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Ch.11 Water Temperatures</a:t>
            </a:r>
            <a:endParaRPr lang="en-US" dirty="0"/>
          </a:p>
        </p:txBody>
      </p:sp>
      <p:pic>
        <p:nvPicPr>
          <p:cNvPr id="5122" name="Picture 2" descr="http://maracoos.org/summerbloom/wp-content/uploads/2011/08/Slide1.jpg"/>
          <p:cNvPicPr>
            <a:picLocks noChangeAspect="1" noChangeArrowheads="1"/>
          </p:cNvPicPr>
          <p:nvPr/>
        </p:nvPicPr>
        <p:blipFill>
          <a:blip r:embed="rId2" cstate="print"/>
          <a:srcRect/>
          <a:stretch>
            <a:fillRect/>
          </a:stretch>
        </p:blipFill>
        <p:spPr bwMode="auto">
          <a:xfrm>
            <a:off x="762000" y="1345398"/>
            <a:ext cx="7341037" cy="5512602"/>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a:t>
            </a:r>
            <a:endParaRPr lang="en-US" dirty="0"/>
          </a:p>
        </p:txBody>
      </p:sp>
      <p:sp>
        <p:nvSpPr>
          <p:cNvPr id="3" name="Content Placeholder 2"/>
          <p:cNvSpPr>
            <a:spLocks noGrp="1"/>
          </p:cNvSpPr>
          <p:nvPr>
            <p:ph idx="1"/>
          </p:nvPr>
        </p:nvSpPr>
        <p:spPr>
          <a:xfrm>
            <a:off x="457200" y="1295400"/>
            <a:ext cx="8229600" cy="4525963"/>
          </a:xfrm>
        </p:spPr>
        <p:txBody>
          <a:bodyPr>
            <a:normAutofit/>
          </a:bodyPr>
          <a:lstStyle/>
          <a:p>
            <a:r>
              <a:rPr lang="en-US" sz="2400" dirty="0" smtClean="0"/>
              <a:t>What controls the ocean water temperatures?</a:t>
            </a:r>
          </a:p>
          <a:p>
            <a:r>
              <a:rPr lang="en-US" sz="2400" dirty="0" smtClean="0"/>
              <a:t>What major currents control the ocean temperature off NJ?</a:t>
            </a:r>
          </a:p>
          <a:p>
            <a:r>
              <a:rPr lang="en-US" sz="2400" dirty="0" smtClean="0"/>
              <a:t>What is the range of ocean water temp in NJ?</a:t>
            </a:r>
          </a:p>
          <a:p>
            <a:r>
              <a:rPr lang="en-US" sz="2400" dirty="0" smtClean="0"/>
              <a:t>What causes coastal upwelling?</a:t>
            </a:r>
            <a:endParaRPr lang="en-US" sz="2400" dirty="0"/>
          </a:p>
        </p:txBody>
      </p:sp>
      <p:pic>
        <p:nvPicPr>
          <p:cNvPr id="35846" name="Picture 6" descr="http://t0.gstatic.com/images?q=tbn:ANd9GcTI1vZhnbK7xZoP6ERL8kwnmtHgj_QN96AAdCmamV764c-mD8Y9pAvUKXY"/>
          <p:cNvPicPr>
            <a:picLocks noChangeAspect="1" noChangeArrowheads="1"/>
          </p:cNvPicPr>
          <p:nvPr/>
        </p:nvPicPr>
        <p:blipFill>
          <a:blip r:embed="rId2" cstate="print"/>
          <a:srcRect/>
          <a:stretch>
            <a:fillRect/>
          </a:stretch>
        </p:blipFill>
        <p:spPr bwMode="auto">
          <a:xfrm>
            <a:off x="762000" y="3886200"/>
            <a:ext cx="1981200" cy="2634575"/>
          </a:xfrm>
          <a:prstGeom prst="rect">
            <a:avLst/>
          </a:prstGeom>
          <a:noFill/>
        </p:spPr>
      </p:pic>
      <p:pic>
        <p:nvPicPr>
          <p:cNvPr id="35847" name="Picture 7" descr="C:\Documents and Settings\dwerner\Desktop\Surf Pics\DaveSnap.JPG"/>
          <p:cNvPicPr>
            <a:picLocks noChangeAspect="1" noChangeArrowheads="1"/>
          </p:cNvPicPr>
          <p:nvPr/>
        </p:nvPicPr>
        <p:blipFill>
          <a:blip r:embed="rId3" cstate="print"/>
          <a:srcRect/>
          <a:stretch>
            <a:fillRect/>
          </a:stretch>
        </p:blipFill>
        <p:spPr bwMode="auto">
          <a:xfrm>
            <a:off x="3352800" y="3070558"/>
            <a:ext cx="5187343" cy="3473118"/>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http://www.physicalgeography.net/fundamentals/images/oceancurrents.gif"/>
          <p:cNvPicPr>
            <a:picLocks noChangeAspect="1" noChangeArrowheads="1"/>
          </p:cNvPicPr>
          <p:nvPr/>
        </p:nvPicPr>
        <p:blipFill>
          <a:blip r:embed="rId2" cstate="print"/>
          <a:srcRect/>
          <a:stretch>
            <a:fillRect/>
          </a:stretch>
        </p:blipFill>
        <p:spPr bwMode="auto">
          <a:xfrm>
            <a:off x="0" y="1828800"/>
            <a:ext cx="8915400" cy="4653839"/>
          </a:xfrm>
          <a:prstGeom prst="rect">
            <a:avLst/>
          </a:prstGeom>
          <a:noFill/>
        </p:spPr>
      </p:pic>
      <p:sp>
        <p:nvSpPr>
          <p:cNvPr id="5" name="Title 4"/>
          <p:cNvSpPr>
            <a:spLocks noGrp="1"/>
          </p:cNvSpPr>
          <p:nvPr>
            <p:ph type="title"/>
          </p:nvPr>
        </p:nvSpPr>
        <p:spPr/>
        <p:txBody>
          <a:bodyPr>
            <a:normAutofit fontScale="90000"/>
          </a:bodyPr>
          <a:lstStyle/>
          <a:p>
            <a:r>
              <a:rPr lang="en-US" dirty="0" smtClean="0"/>
              <a:t>Ocean Currents</a:t>
            </a:r>
            <a:br>
              <a:rPr lang="en-US" dirty="0" smtClean="0"/>
            </a:br>
            <a:r>
              <a:rPr lang="en-US" dirty="0" smtClean="0"/>
              <a:t>What patterns do you notice?</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Explain what happens to the water off of NJ.</a:t>
            </a:r>
            <a:endParaRPr lang="en-US" dirty="0"/>
          </a:p>
        </p:txBody>
      </p:sp>
      <p:sp>
        <p:nvSpPr>
          <p:cNvPr id="3" name="Content Placeholder 2"/>
          <p:cNvSpPr>
            <a:spLocks noGrp="1"/>
          </p:cNvSpPr>
          <p:nvPr>
            <p:ph idx="1"/>
          </p:nvPr>
        </p:nvSpPr>
        <p:spPr/>
        <p:txBody>
          <a:bodyPr/>
          <a:lstStyle/>
          <a:p>
            <a:r>
              <a:rPr lang="en-US" dirty="0" smtClean="0">
                <a:hlinkClick r:id="rId2"/>
              </a:rPr>
              <a:t>Labrador Current</a:t>
            </a:r>
            <a:endParaRPr lang="en-US" dirty="0" smtClean="0"/>
          </a:p>
          <a:p>
            <a:r>
              <a:rPr lang="en-US" dirty="0" smtClean="0">
                <a:hlinkClick r:id="rId3"/>
              </a:rPr>
              <a:t>Gulf Stream</a:t>
            </a:r>
            <a:endParaRPr lang="en-US" dirty="0" smtClean="0"/>
          </a:p>
          <a:p>
            <a:r>
              <a:rPr lang="en-US" dirty="0" smtClean="0">
                <a:hlinkClick r:id="rId4"/>
              </a:rPr>
              <a:t>NOAA</a:t>
            </a:r>
            <a:r>
              <a:rPr lang="en-US" dirty="0" smtClean="0"/>
              <a:t> – Water Temps</a:t>
            </a:r>
            <a:endParaRPr lang="en-US" dirty="0"/>
          </a:p>
        </p:txBody>
      </p:sp>
      <p:pic>
        <p:nvPicPr>
          <p:cNvPr id="93186" name="Picture 2" descr="http://i.imwx.com/images/maps/boat-n-beach/watertemp_northeast_720x486.jpg"/>
          <p:cNvPicPr>
            <a:picLocks noChangeAspect="1" noChangeArrowheads="1"/>
          </p:cNvPicPr>
          <p:nvPr/>
        </p:nvPicPr>
        <p:blipFill>
          <a:blip r:embed="rId5" cstate="print"/>
          <a:srcRect/>
          <a:stretch>
            <a:fillRect/>
          </a:stretch>
        </p:blipFill>
        <p:spPr bwMode="auto">
          <a:xfrm>
            <a:off x="3810000" y="3309365"/>
            <a:ext cx="4943475" cy="3339085"/>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ttp://www.learner.org/jnorth/images/graphics/t/tulip_OceanTemp042299.gif"/>
          <p:cNvPicPr>
            <a:picLocks noChangeAspect="1" noChangeArrowheads="1"/>
          </p:cNvPicPr>
          <p:nvPr/>
        </p:nvPicPr>
        <p:blipFill>
          <a:blip r:embed="rId2" cstate="print"/>
          <a:srcRect/>
          <a:stretch>
            <a:fillRect/>
          </a:stretch>
        </p:blipFill>
        <p:spPr bwMode="auto">
          <a:xfrm>
            <a:off x="152400" y="246114"/>
            <a:ext cx="8805096" cy="6611886"/>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Layers of the Ocean</a:t>
            </a:r>
            <a:endParaRPr lang="en-US" dirty="0"/>
          </a:p>
        </p:txBody>
      </p:sp>
      <p:pic>
        <p:nvPicPr>
          <p:cNvPr id="29702" name="Picture 6" descr="http://www.seasky.org/deep-sea/assets/images/ocean-layers-diagram.jpg"/>
          <p:cNvPicPr>
            <a:picLocks noChangeAspect="1" noChangeArrowheads="1"/>
          </p:cNvPicPr>
          <p:nvPr/>
        </p:nvPicPr>
        <p:blipFill>
          <a:blip r:embed="rId2" cstate="print"/>
          <a:srcRect/>
          <a:stretch>
            <a:fillRect/>
          </a:stretch>
        </p:blipFill>
        <p:spPr bwMode="auto">
          <a:xfrm>
            <a:off x="1066800" y="1295400"/>
            <a:ext cx="7304872" cy="531846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Thermocline</a:t>
            </a:r>
            <a:endParaRPr lang="en-US" dirty="0"/>
          </a:p>
        </p:txBody>
      </p:sp>
      <p:pic>
        <p:nvPicPr>
          <p:cNvPr id="3" name="Picture 4" descr="Typical seawater temperature profile with increasing depth"/>
          <p:cNvPicPr>
            <a:picLocks noChangeAspect="1" noChangeArrowheads="1"/>
          </p:cNvPicPr>
          <p:nvPr/>
        </p:nvPicPr>
        <p:blipFill>
          <a:blip r:embed="rId2" cstate="print"/>
          <a:srcRect/>
          <a:stretch>
            <a:fillRect/>
          </a:stretch>
        </p:blipFill>
        <p:spPr bwMode="auto">
          <a:xfrm>
            <a:off x="1143000" y="1208659"/>
            <a:ext cx="6543638" cy="5649341"/>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Coastal Upwelling</a:t>
            </a:r>
            <a:endParaRPr lang="en-US" dirty="0"/>
          </a:p>
        </p:txBody>
      </p:sp>
      <p:pic>
        <p:nvPicPr>
          <p:cNvPr id="54274" name="Picture 2" descr="http://1.bp.blogspot.com/_zHd3CfSEmAA/TF7kMaXPp_I/AAAAAAAAAAs/qkfGmgSD2Tk/s1600/Sea+Surface+Temp+Aug+7,+R+u+COOL.jpg"/>
          <p:cNvPicPr>
            <a:picLocks noChangeAspect="1" noChangeArrowheads="1"/>
          </p:cNvPicPr>
          <p:nvPr/>
        </p:nvPicPr>
        <p:blipFill>
          <a:blip r:embed="rId2" cstate="print"/>
          <a:srcRect/>
          <a:stretch>
            <a:fillRect/>
          </a:stretch>
        </p:blipFill>
        <p:spPr bwMode="auto">
          <a:xfrm>
            <a:off x="1524000" y="1447800"/>
            <a:ext cx="6419850" cy="5208072"/>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Coastal Upwelling</a:t>
            </a:r>
            <a:endParaRPr lang="en-US" dirty="0"/>
          </a:p>
        </p:txBody>
      </p:sp>
      <p:sp>
        <p:nvSpPr>
          <p:cNvPr id="3" name="Content Placeholder 2"/>
          <p:cNvSpPr>
            <a:spLocks noGrp="1"/>
          </p:cNvSpPr>
          <p:nvPr>
            <p:ph idx="1"/>
          </p:nvPr>
        </p:nvSpPr>
        <p:spPr/>
        <p:txBody>
          <a:bodyPr/>
          <a:lstStyle/>
          <a:p>
            <a:r>
              <a:rPr lang="en-US" dirty="0" smtClean="0">
                <a:hlinkClick r:id="rId2"/>
              </a:rPr>
              <a:t>Biogeochemical impact of summertime coastal upwelling on the New Jersey Shelf</a:t>
            </a:r>
            <a:endParaRPr lang="en-US" dirty="0" smtClean="0"/>
          </a:p>
          <a:p>
            <a:r>
              <a:rPr lang="en-US" dirty="0" smtClean="0">
                <a:hlinkClick r:id="rId3"/>
              </a:rPr>
              <a:t>http://www.coolclassroom.org/cool_projects/tutorials/upwellingtutorial.html</a:t>
            </a:r>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a:t>
            </a:r>
            <a:endParaRPr lang="en-US" dirty="0"/>
          </a:p>
        </p:txBody>
      </p:sp>
      <p:sp>
        <p:nvSpPr>
          <p:cNvPr id="3" name="Content Placeholder 2"/>
          <p:cNvSpPr>
            <a:spLocks noGrp="1"/>
          </p:cNvSpPr>
          <p:nvPr>
            <p:ph idx="1"/>
          </p:nvPr>
        </p:nvSpPr>
        <p:spPr/>
        <p:txBody>
          <a:bodyPr/>
          <a:lstStyle/>
          <a:p>
            <a:r>
              <a:rPr lang="en-US" dirty="0" smtClean="0"/>
              <a:t>When does NJ typically get the most </a:t>
            </a:r>
            <a:r>
              <a:rPr lang="en-US" dirty="0" err="1" smtClean="0"/>
              <a:t>windswell</a:t>
            </a:r>
            <a:r>
              <a:rPr lang="en-US" dirty="0" smtClean="0"/>
              <a:t> events?</a:t>
            </a:r>
          </a:p>
          <a:p>
            <a:r>
              <a:rPr lang="en-US" dirty="0" smtClean="0"/>
              <a:t>How about groundswell events?</a:t>
            </a:r>
          </a:p>
          <a:p>
            <a:r>
              <a:rPr lang="en-US" dirty="0" smtClean="0"/>
              <a:t>How can you tell the difference between the two types of swell?</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there Upwelling?</a:t>
            </a:r>
            <a:endParaRPr lang="en-US" dirty="0"/>
          </a:p>
        </p:txBody>
      </p:sp>
      <p:pic>
        <p:nvPicPr>
          <p:cNvPr id="95234" name="Picture 2" descr="http://2.bp.blogspot.com/_zHd3CfSEmAA/TF7kh1X6SXI/AAAAAAAAAA0/57cX6wOEAXs/s320/Sea+Surface+Temp+Aug+7,+R+u+COOL.jpg">
            <a:hlinkClick r:id="rId2"/>
          </p:cNvPr>
          <p:cNvPicPr>
            <a:picLocks noChangeAspect="1" noChangeArrowheads="1"/>
          </p:cNvPicPr>
          <p:nvPr/>
        </p:nvPicPr>
        <p:blipFill>
          <a:blip r:embed="rId3" cstate="print"/>
          <a:srcRect/>
          <a:stretch>
            <a:fillRect/>
          </a:stretch>
        </p:blipFill>
        <p:spPr bwMode="auto">
          <a:xfrm>
            <a:off x="1371600" y="1219200"/>
            <a:ext cx="6553200" cy="5303996"/>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Storm Surge</a:t>
            </a:r>
            <a:endParaRPr lang="en-US" dirty="0"/>
          </a:p>
        </p:txBody>
      </p:sp>
      <p:sp>
        <p:nvSpPr>
          <p:cNvPr id="3" name="Content Placeholder 2"/>
          <p:cNvSpPr>
            <a:spLocks noGrp="1"/>
          </p:cNvSpPr>
          <p:nvPr>
            <p:ph idx="1"/>
          </p:nvPr>
        </p:nvSpPr>
        <p:spPr/>
        <p:txBody>
          <a:bodyPr/>
          <a:lstStyle/>
          <a:p>
            <a:r>
              <a:rPr lang="en-US" dirty="0" smtClean="0">
                <a:hlinkClick r:id="rId2"/>
              </a:rPr>
              <a:t>NWS – Storm Surge</a:t>
            </a:r>
            <a:endParaRPr lang="en-US" dirty="0"/>
          </a:p>
        </p:txBody>
      </p:sp>
      <p:pic>
        <p:nvPicPr>
          <p:cNvPr id="99330" name="Picture 2" descr="http://www.nhc.noaa.gov/surge/images/stormsurgevsstormtide.jpg"/>
          <p:cNvPicPr>
            <a:picLocks noChangeAspect="1" noChangeArrowheads="1"/>
          </p:cNvPicPr>
          <p:nvPr/>
        </p:nvPicPr>
        <p:blipFill>
          <a:blip r:embed="rId3" cstate="print"/>
          <a:srcRect/>
          <a:stretch>
            <a:fillRect/>
          </a:stretch>
        </p:blipFill>
        <p:spPr bwMode="auto">
          <a:xfrm>
            <a:off x="1001485" y="2743200"/>
            <a:ext cx="7347857" cy="34290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ontrols>
      <p:control spid="55298" name="ShockwaveFlash1" r:id="rId2" imgW="8685360" imgH="6551640"/>
    </p:controls>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ENSO</a:t>
            </a:r>
            <a:endParaRPr lang="en-US" dirty="0"/>
          </a:p>
        </p:txBody>
      </p:sp>
      <p:sp>
        <p:nvSpPr>
          <p:cNvPr id="3" name="Content Placeholder 2"/>
          <p:cNvSpPr>
            <a:spLocks noGrp="1"/>
          </p:cNvSpPr>
          <p:nvPr>
            <p:ph idx="1"/>
          </p:nvPr>
        </p:nvSpPr>
        <p:spPr/>
        <p:txBody>
          <a:bodyPr/>
          <a:lstStyle/>
          <a:p>
            <a:r>
              <a:rPr lang="en-US" dirty="0" smtClean="0">
                <a:hlinkClick r:id="rId2"/>
              </a:rPr>
              <a:t>El Nino Southern Oscillation (ENSO)</a:t>
            </a:r>
            <a:endParaRPr lang="en-US" dirty="0"/>
          </a:p>
        </p:txBody>
      </p:sp>
      <p:pic>
        <p:nvPicPr>
          <p:cNvPr id="98306" name="Picture 2" descr="IMAGE NOT FOUND"/>
          <p:cNvPicPr>
            <a:picLocks noChangeAspect="1" noChangeArrowheads="1"/>
          </p:cNvPicPr>
          <p:nvPr/>
        </p:nvPicPr>
        <p:blipFill>
          <a:blip r:embed="rId3" cstate="print"/>
          <a:srcRect/>
          <a:stretch>
            <a:fillRect/>
          </a:stretch>
        </p:blipFill>
        <p:spPr bwMode="auto">
          <a:xfrm>
            <a:off x="1295400" y="2362200"/>
            <a:ext cx="6424706" cy="4095751"/>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 12 - Tides</a:t>
            </a:r>
            <a:endParaRPr lang="en-US" dirty="0"/>
          </a:p>
        </p:txBody>
      </p:sp>
      <p:pic>
        <p:nvPicPr>
          <p:cNvPr id="4" name="Picture 2" descr="http://www.morrobayweather.net/images/tides.png"/>
          <p:cNvPicPr>
            <a:picLocks noChangeAspect="1" noChangeArrowheads="1"/>
          </p:cNvPicPr>
          <p:nvPr/>
        </p:nvPicPr>
        <p:blipFill>
          <a:blip r:embed="rId2" cstate="print"/>
          <a:srcRect/>
          <a:stretch>
            <a:fillRect/>
          </a:stretch>
        </p:blipFill>
        <p:spPr bwMode="auto">
          <a:xfrm>
            <a:off x="228600" y="3810000"/>
            <a:ext cx="8664870" cy="2809876"/>
          </a:xfrm>
          <a:prstGeom prst="rect">
            <a:avLst/>
          </a:prstGeom>
          <a:noFill/>
        </p:spPr>
      </p:pic>
      <p:pic>
        <p:nvPicPr>
          <p:cNvPr id="36866" name="Picture 2" descr="http://zen.surfline.com/belmarcam.jpg"/>
          <p:cNvPicPr>
            <a:picLocks noChangeAspect="1" noChangeArrowheads="1"/>
          </p:cNvPicPr>
          <p:nvPr/>
        </p:nvPicPr>
        <p:blipFill>
          <a:blip r:embed="rId3" cstate="print"/>
          <a:srcRect/>
          <a:stretch>
            <a:fillRect/>
          </a:stretch>
        </p:blipFill>
        <p:spPr bwMode="auto">
          <a:xfrm>
            <a:off x="1447800" y="1234440"/>
            <a:ext cx="6096000" cy="24384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a:t>
            </a:r>
            <a:endParaRPr lang="en-US" dirty="0"/>
          </a:p>
        </p:txBody>
      </p:sp>
      <p:sp>
        <p:nvSpPr>
          <p:cNvPr id="3" name="Content Placeholder 2"/>
          <p:cNvSpPr>
            <a:spLocks noGrp="1"/>
          </p:cNvSpPr>
          <p:nvPr>
            <p:ph idx="1"/>
          </p:nvPr>
        </p:nvSpPr>
        <p:spPr/>
        <p:txBody>
          <a:bodyPr/>
          <a:lstStyle/>
          <a:p>
            <a:r>
              <a:rPr lang="en-US" dirty="0" smtClean="0"/>
              <a:t>What controls the tides?</a:t>
            </a:r>
          </a:p>
          <a:p>
            <a:r>
              <a:rPr lang="en-US" dirty="0" smtClean="0"/>
              <a:t>How important are tides when surfing?</a:t>
            </a:r>
          </a:p>
          <a:p>
            <a:r>
              <a:rPr lang="en-US" dirty="0" smtClean="0"/>
              <a:t>Are the tides the same all over the world? Explain.</a:t>
            </a:r>
          </a:p>
          <a:p>
            <a:endParaRPr lang="en-US" dirty="0"/>
          </a:p>
        </p:txBody>
      </p:sp>
      <p:pic>
        <p:nvPicPr>
          <p:cNvPr id="37890" name="Picture 2" descr="http://t3.gstatic.com/images?q=tbn:ANd9GcTXcVsoerEtVal6uURUGWAP1Ho40WS6qzfo7Dj7PSvTUOq1gOgOjw"/>
          <p:cNvPicPr>
            <a:picLocks noChangeAspect="1" noChangeArrowheads="1"/>
          </p:cNvPicPr>
          <p:nvPr/>
        </p:nvPicPr>
        <p:blipFill>
          <a:blip r:embed="rId2" cstate="print"/>
          <a:srcRect/>
          <a:stretch>
            <a:fillRect/>
          </a:stretch>
        </p:blipFill>
        <p:spPr bwMode="auto">
          <a:xfrm>
            <a:off x="5105400" y="3461173"/>
            <a:ext cx="3162300" cy="3092027"/>
          </a:xfrm>
          <a:prstGeom prst="rect">
            <a:avLst/>
          </a:prstGeom>
          <a:noFill/>
        </p:spPr>
      </p:pic>
      <p:pic>
        <p:nvPicPr>
          <p:cNvPr id="37892" name="Picture 4" descr="http://library.thinkquest.org/29033/begin/earthmoonorbits.jpg"/>
          <p:cNvPicPr>
            <a:picLocks noChangeAspect="1" noChangeArrowheads="1"/>
          </p:cNvPicPr>
          <p:nvPr/>
        </p:nvPicPr>
        <p:blipFill>
          <a:blip r:embed="rId3" cstate="print"/>
          <a:srcRect/>
          <a:stretch>
            <a:fillRect/>
          </a:stretch>
        </p:blipFill>
        <p:spPr bwMode="auto">
          <a:xfrm>
            <a:off x="1676400" y="3962400"/>
            <a:ext cx="2438400" cy="24384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sp>
        <p:nvSpPr>
          <p:cNvPr id="3" name="Content Placeholder 2"/>
          <p:cNvSpPr>
            <a:spLocks noGrp="1"/>
          </p:cNvSpPr>
          <p:nvPr>
            <p:ph idx="1"/>
          </p:nvPr>
        </p:nvSpPr>
        <p:spPr/>
        <p:txBody>
          <a:bodyPr/>
          <a:lstStyle/>
          <a:p>
            <a:r>
              <a:rPr lang="en-US" dirty="0" smtClean="0">
                <a:hlinkClick r:id="rId2"/>
              </a:rPr>
              <a:t>http://www.srh.noaa.gov/jetstream/ocean/tides.htm</a:t>
            </a:r>
            <a:endParaRPr lang="en-US" dirty="0" smtClean="0"/>
          </a:p>
          <a:p>
            <a:r>
              <a:rPr lang="en-US" dirty="0" smtClean="0">
                <a:hlinkClick r:id="rId3"/>
              </a:rPr>
              <a:t>NJ Tide Chart</a:t>
            </a:r>
            <a:endParaRPr lang="en-US" dirty="0" smtClean="0"/>
          </a:p>
          <a:p>
            <a:r>
              <a:rPr lang="en-US" dirty="0" err="1" smtClean="0">
                <a:hlinkClick r:id="rId4"/>
              </a:rPr>
              <a:t>Nor’East</a:t>
            </a:r>
            <a:r>
              <a:rPr lang="en-US" dirty="0" smtClean="0">
                <a:hlinkClick r:id="rId4"/>
              </a:rPr>
              <a:t> Tides</a:t>
            </a:r>
            <a:endParaRPr lang="en-US" dirty="0" smtClean="0"/>
          </a:p>
          <a:p>
            <a:r>
              <a:rPr lang="en-US" dirty="0" smtClean="0">
                <a:hlinkClick r:id="rId5"/>
              </a:rPr>
              <a:t>SaltwaterTides.com</a:t>
            </a:r>
            <a:endParaRPr lang="en-US" dirty="0" smtClean="0"/>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 Apps for </a:t>
            </a:r>
            <a:r>
              <a:rPr lang="en-US" dirty="0" err="1" smtClean="0"/>
              <a:t>Smartphones</a:t>
            </a:r>
            <a:endParaRPr lang="en-US" dirty="0"/>
          </a:p>
        </p:txBody>
      </p:sp>
      <p:sp>
        <p:nvSpPr>
          <p:cNvPr id="3" name="Content Placeholder 2"/>
          <p:cNvSpPr>
            <a:spLocks noGrp="1"/>
          </p:cNvSpPr>
          <p:nvPr>
            <p:ph idx="1"/>
          </p:nvPr>
        </p:nvSpPr>
        <p:spPr/>
        <p:txBody>
          <a:bodyPr/>
          <a:lstStyle/>
          <a:p>
            <a:r>
              <a:rPr lang="en-US" dirty="0" smtClean="0">
                <a:hlinkClick r:id="rId2"/>
              </a:rPr>
              <a:t>Tide Graph</a:t>
            </a:r>
            <a:endParaRPr lang="en-US" dirty="0" smtClean="0"/>
          </a:p>
          <a:p>
            <a:r>
              <a:rPr lang="en-US" dirty="0" smtClean="0">
                <a:hlinkClick r:id="rId3"/>
              </a:rPr>
              <a:t>Shralp Tide</a:t>
            </a:r>
            <a:endParaRPr lang="en-US" dirty="0" smtClean="0"/>
          </a:p>
          <a:p>
            <a:r>
              <a:rPr lang="en-US" dirty="0" smtClean="0">
                <a:hlinkClick r:id="rId4"/>
              </a:rPr>
              <a:t>Mobile </a:t>
            </a:r>
            <a:r>
              <a:rPr lang="en-US" dirty="0" err="1" smtClean="0">
                <a:hlinkClick r:id="rId4"/>
              </a:rPr>
              <a:t>Geographics</a:t>
            </a:r>
            <a:endParaRPr lang="en-US" dirty="0" smtClean="0"/>
          </a:p>
          <a:p>
            <a:r>
              <a:rPr lang="en-US" dirty="0" smtClean="0">
                <a:hlinkClick r:id="rId5"/>
              </a:rPr>
              <a:t>tideApp</a:t>
            </a:r>
            <a:endParaRPr lang="en-US" dirty="0"/>
          </a:p>
        </p:txBody>
      </p:sp>
      <p:pic>
        <p:nvPicPr>
          <p:cNvPr id="95234" name="Picture 2" descr="iPhone Screenshot 1"/>
          <p:cNvPicPr>
            <a:picLocks noChangeAspect="1" noChangeArrowheads="1"/>
          </p:cNvPicPr>
          <p:nvPr/>
        </p:nvPicPr>
        <p:blipFill>
          <a:blip r:embed="rId6" cstate="print"/>
          <a:srcRect/>
          <a:stretch>
            <a:fillRect/>
          </a:stretch>
        </p:blipFill>
        <p:spPr bwMode="auto">
          <a:xfrm>
            <a:off x="6096000" y="2514600"/>
            <a:ext cx="2743200" cy="4114800"/>
          </a:xfrm>
          <a:prstGeom prst="rect">
            <a:avLst/>
          </a:prstGeom>
          <a:noFill/>
        </p:spPr>
      </p:pic>
      <p:pic>
        <p:nvPicPr>
          <p:cNvPr id="95236" name="Picture 4" descr="http://www.tidegraph.com/images/ss0.jpg"/>
          <p:cNvPicPr>
            <a:picLocks noChangeAspect="1" noChangeArrowheads="1"/>
          </p:cNvPicPr>
          <p:nvPr/>
        </p:nvPicPr>
        <p:blipFill>
          <a:blip r:embed="rId7" cstate="print"/>
          <a:srcRect/>
          <a:stretch>
            <a:fillRect/>
          </a:stretch>
        </p:blipFill>
        <p:spPr bwMode="auto">
          <a:xfrm>
            <a:off x="3634409" y="3352800"/>
            <a:ext cx="2305878" cy="3314701"/>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r>
              <a:rPr lang="en-US" sz="4000" b="1"/>
              <a:t>TIDES AND THE FORCES THAT GENERATE THEM</a:t>
            </a:r>
            <a:r>
              <a:rPr lang="en-US" sz="4000"/>
              <a:t> </a:t>
            </a:r>
          </a:p>
        </p:txBody>
      </p:sp>
      <p:sp>
        <p:nvSpPr>
          <p:cNvPr id="6147" name="Rectangle 3"/>
          <p:cNvSpPr>
            <a:spLocks noGrp="1" noChangeArrowheads="1"/>
          </p:cNvSpPr>
          <p:nvPr>
            <p:ph type="body" idx="1"/>
          </p:nvPr>
        </p:nvSpPr>
        <p:spPr/>
        <p:txBody>
          <a:bodyPr/>
          <a:lstStyle/>
          <a:p>
            <a:r>
              <a:rPr lang="en-US"/>
              <a:t>Tides are periodic, short-term (6 hour) changes in the height of the ocean surface caused by the gravitational force of the moon and sun, and the motion of the earth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z="4000" b="1"/>
              <a:t>The Moon and Tractive Forces</a:t>
            </a:r>
            <a:r>
              <a:rPr lang="en-US" sz="4000"/>
              <a:t> </a:t>
            </a:r>
          </a:p>
        </p:txBody>
      </p:sp>
      <p:sp>
        <p:nvSpPr>
          <p:cNvPr id="8195" name="Rectangle 3"/>
          <p:cNvSpPr>
            <a:spLocks noGrp="1" noChangeArrowheads="1"/>
          </p:cNvSpPr>
          <p:nvPr>
            <p:ph type="body" idx="1"/>
          </p:nvPr>
        </p:nvSpPr>
        <p:spPr/>
        <p:txBody>
          <a:bodyPr/>
          <a:lstStyle/>
          <a:p>
            <a:pPr>
              <a:lnSpc>
                <a:spcPct val="90000"/>
              </a:lnSpc>
            </a:pPr>
            <a:r>
              <a:rPr lang="en-US"/>
              <a:t>A balance between gravitational forces pulling earth/moon together and inertial forces that hold them apart </a:t>
            </a:r>
          </a:p>
          <a:p>
            <a:pPr lvl="1">
              <a:lnSpc>
                <a:spcPct val="90000"/>
              </a:lnSpc>
            </a:pPr>
            <a:r>
              <a:rPr lang="en-US"/>
              <a:t>Inertia is sometimes referred to as centrifugal force </a:t>
            </a:r>
          </a:p>
          <a:p>
            <a:pPr lvl="1">
              <a:lnSpc>
                <a:spcPct val="90000"/>
              </a:lnSpc>
            </a:pPr>
            <a:r>
              <a:rPr lang="en-US"/>
              <a:t>Earth-moon system rotate around the earth-moon center of mass </a:t>
            </a:r>
          </a:p>
          <a:p>
            <a:pPr lvl="1">
              <a:lnSpc>
                <a:spcPct val="90000"/>
              </a:lnSpc>
            </a:pPr>
            <a:r>
              <a:rPr lang="en-US"/>
              <a:t>Earth is 81 times more massive than moon </a:t>
            </a:r>
          </a:p>
          <a:p>
            <a:pPr>
              <a:lnSpc>
                <a:spcPct val="90000"/>
              </a:lnSpc>
            </a:pP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Buoy Models</a:t>
            </a:r>
            <a:endParaRPr lang="en-US" dirty="0"/>
          </a:p>
        </p:txBody>
      </p:sp>
      <p:sp>
        <p:nvSpPr>
          <p:cNvPr id="3" name="Content Placeholder 2"/>
          <p:cNvSpPr>
            <a:spLocks noGrp="1"/>
          </p:cNvSpPr>
          <p:nvPr>
            <p:ph idx="1"/>
          </p:nvPr>
        </p:nvSpPr>
        <p:spPr/>
        <p:txBody>
          <a:bodyPr/>
          <a:lstStyle/>
          <a:p>
            <a:r>
              <a:rPr lang="en-US" dirty="0" smtClean="0">
                <a:hlinkClick r:id="rId2"/>
              </a:rPr>
              <a:t>Buoyweather.com</a:t>
            </a:r>
            <a:endParaRPr lang="en-US" dirty="0" smtClean="0"/>
          </a:p>
          <a:p>
            <a:r>
              <a:rPr lang="en-US" dirty="0" smtClean="0">
                <a:hlinkClick r:id="rId3"/>
              </a:rPr>
              <a:t>Weatherunderground.com</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4000" b="1"/>
              <a:t>The Moon and Tractive Forces</a:t>
            </a:r>
          </a:p>
        </p:txBody>
      </p:sp>
      <p:sp>
        <p:nvSpPr>
          <p:cNvPr id="9219" name="Rectangle 3"/>
          <p:cNvSpPr>
            <a:spLocks noGrp="1" noChangeArrowheads="1"/>
          </p:cNvSpPr>
          <p:nvPr>
            <p:ph type="body" idx="1"/>
          </p:nvPr>
        </p:nvSpPr>
        <p:spPr/>
        <p:txBody>
          <a:bodyPr/>
          <a:lstStyle/>
          <a:p>
            <a:pPr>
              <a:lnSpc>
                <a:spcPct val="90000"/>
              </a:lnSpc>
            </a:pPr>
            <a:r>
              <a:rPr lang="en-US" sz="2400"/>
              <a:t>High tides are the crests of really large 10,000 km wavelength stationary waves </a:t>
            </a:r>
          </a:p>
          <a:p>
            <a:pPr lvl="1">
              <a:lnSpc>
                <a:spcPct val="90000"/>
              </a:lnSpc>
            </a:pPr>
            <a:r>
              <a:rPr lang="en-US" sz="2000"/>
              <a:t>Low tides are the trough of really large 10,000 km wavelength stationary waves </a:t>
            </a:r>
          </a:p>
          <a:p>
            <a:pPr lvl="1">
              <a:lnSpc>
                <a:spcPct val="90000"/>
              </a:lnSpc>
            </a:pPr>
            <a:r>
              <a:rPr lang="en-US" sz="2000"/>
              <a:t>The earth rotates beneath the wave which causes apparent motion </a:t>
            </a:r>
          </a:p>
          <a:p>
            <a:pPr lvl="1">
              <a:lnSpc>
                <a:spcPct val="90000"/>
              </a:lnSpc>
            </a:pPr>
            <a:r>
              <a:rPr lang="en-US" sz="2000"/>
              <a:t>Lunar tides complete their cycle in a tidal day (24 hours 50 minutes) </a:t>
            </a:r>
          </a:p>
          <a:p>
            <a:pPr lvl="1">
              <a:lnSpc>
                <a:spcPct val="90000"/>
              </a:lnSpc>
            </a:pPr>
            <a:r>
              <a:rPr lang="en-US" sz="2000"/>
              <a:t>Moon rises 50 minutes later each day </a:t>
            </a:r>
          </a:p>
          <a:p>
            <a:pPr lvl="1">
              <a:lnSpc>
                <a:spcPct val="90000"/>
              </a:lnSpc>
            </a:pPr>
            <a:r>
              <a:rPr lang="en-US" sz="2000"/>
              <a:t>Moon doesn't orbit the earth in the plane of the equator </a:t>
            </a:r>
          </a:p>
          <a:p>
            <a:pPr lvl="1">
              <a:lnSpc>
                <a:spcPct val="90000"/>
              </a:lnSpc>
            </a:pPr>
            <a:r>
              <a:rPr lang="en-US" sz="2000"/>
              <a:t>Causes bulges (tides) to follow the actual position of the moon into northern and southern hemisphere </a:t>
            </a:r>
          </a:p>
          <a:p>
            <a:pPr>
              <a:lnSpc>
                <a:spcPct val="90000"/>
              </a:lnSpc>
              <a:buFont typeface="Wingdings" pitchFamily="2" charset="2"/>
              <a:buNone/>
            </a:pPr>
            <a:endParaRPr lang="en-US" sz="2400"/>
          </a:p>
        </p:txBody>
      </p:sp>
      <p:pic>
        <p:nvPicPr>
          <p:cNvPr id="86018" name="Picture 2" descr="Full moon. Image credit: NASA">
            <a:hlinkClick r:id="rId2"/>
          </p:cNvPr>
          <p:cNvPicPr>
            <a:picLocks noChangeAspect="1" noChangeArrowheads="1"/>
          </p:cNvPicPr>
          <p:nvPr/>
        </p:nvPicPr>
        <p:blipFill>
          <a:blip r:embed="rId3" cstate="print"/>
          <a:srcRect/>
          <a:stretch>
            <a:fillRect/>
          </a:stretch>
        </p:blipFill>
        <p:spPr bwMode="auto">
          <a:xfrm>
            <a:off x="5715000" y="4953000"/>
            <a:ext cx="2381250" cy="1724026"/>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b="1"/>
              <a:t>The Sun's Role</a:t>
            </a:r>
            <a:r>
              <a:rPr lang="en-US"/>
              <a:t> </a:t>
            </a:r>
          </a:p>
        </p:txBody>
      </p:sp>
      <p:sp>
        <p:nvSpPr>
          <p:cNvPr id="10243" name="Rectangle 3"/>
          <p:cNvSpPr>
            <a:spLocks noGrp="1" noChangeArrowheads="1"/>
          </p:cNvSpPr>
          <p:nvPr>
            <p:ph type="body" idx="1"/>
          </p:nvPr>
        </p:nvSpPr>
        <p:spPr/>
        <p:txBody>
          <a:bodyPr/>
          <a:lstStyle/>
          <a:p>
            <a:r>
              <a:rPr lang="en-US"/>
              <a:t>Sun is 27 million times more massive than moon </a:t>
            </a:r>
          </a:p>
          <a:p>
            <a:r>
              <a:rPr lang="en-US"/>
              <a:t>Sun is 387 times further way from earth than moon </a:t>
            </a:r>
          </a:p>
          <a:p>
            <a:r>
              <a:rPr lang="en-US"/>
              <a:t>Net effect is that the sun's influence on tides is a bit over 1/3 that of the moon </a:t>
            </a:r>
          </a:p>
          <a:p>
            <a:r>
              <a:rPr lang="en-US"/>
              <a:t>This is called solar tides </a:t>
            </a:r>
          </a:p>
        </p:txBody>
      </p:sp>
      <p:sp>
        <p:nvSpPr>
          <p:cNvPr id="84994" name="AutoShape 2" descr="data:image/jpg;base64,/9j/4AAQSkZJRgABAQAAAQABAAD/2wCEAAkGBhQSEBQUEBIUFBUUFBUUFBcVFRUVFRUUFBUVFRUUFBUXHCYeGBkjGhUVHzEgJCcpLS0sFR4xNTAqNiYrLCkBCQoKDgwOGg8PGiwlHyUpLCwpKi8pKiksLCoxKiwsKSwsLCkpLCksLCwvKSwsKSwsLCksLCwpLCwsLCksLCksLP/AABEIAMIBAwMBIgACEQEDEQH/xAAcAAEAAQUBAQAAAAAAAAAAAAAABAECAwUGBwj/xABEEAACAQIDBAcEBQsEAQUAAAABAgADEQQSIQUxQVEGEyIyYXGRBxSBoUJykrHBFSNSU2KCoqPR0vAkM7LCYwhDc+Hx/8QAGwEBAQEAAwEBAAAAAAAAAAAAAAECAwQFBgf/xAArEQACAgIBBAEDAwUBAAAAAAAAAQIRAzEhBBJBUQUTYfBxodEGIjJSkRT/2gAMAwEAAhEDEQA/APcYiIAiIgCUvKyBtHZa1WUvmIQNZQzKCWtqcpF7WO/nBGTrwDPL+guGNbY7V6lSoaqe8nMajkkBGAVtbEa38CAZM6GdMzSw+DpYhWIq4WrWFYuXb8yzF86kchobndwnLLE1deGcayriz0WUnMdGum64yoEFMqHoiujXzDLmylKhsAtQaHKCdDv0mw6Xm2AxRGhXD1mUg2IZabMrAjcQQDMdrTpm+5NWjb3gTy3oxSxVSngqlI1uq92rHGNUdilQ2bq8oZrs97doAeelpM6AdK3Shs+jWVn96GJy1TULNmpVXJDqRe1iADmO7cBOR4Wrr83/AAcayp7PR4nK0OnF8VSoPQZDWWsVBP5xTQJ0qU7aZlsy2J3jnIye0hPdXxDIMiimAFqXfrqjMvUVVZQabLYXOosSRumPpy9G/qROzice3tDQJmdAlsScOXZmFAdkstXrcncawUHLvOu6dPs/EtUpI7LkLIrFbhspIBIzDRrcxvmXFrZVJPRJlLzmdvdNRh6tWmtPrDQw5xVbtZbU8wUKmhu532NhbjrNHi65xu1qdEs3u7YEV6eSqyMC1SmwqjKulT6Nr7iddSJtY21bMuaWj0O8peYq9QqjEAEhSQCbAkC9ibG3oZ5fW6R4jE4fZuIbstV2iVtTqEZkz1R1bDKLKMqje17X8JIQciymonq0TjE9oydWc9MJU98bB5S/YzrYtUNTLfIFN+7fcLazf9HNuDF4daoRqZJZSrA3DKSDYkC4O8HiCJHBx2IzUtGzvF5xPtJwFV6athqj06tJKtYZGK5+qNIlWtv0LEA8ROe6ZdJ2xWAwmIou6A1qCPkYreo61DUpmx1C5B9vwm4YnKqezMsvbfB6uDKzk9r9OUw1TEKKeZMItFq5DWIFd8qrTW1mIFibkct8ptP2gJSevZM9PC+7is4ax/1JsvVrbtZQQTcjfpMrHL1+fjNPJFHWxOK2p7RupOM/0+ZcG1EO3WgZlrWIKDJvsw0Onjz7Ok91B5i/rI4tbKpJ6LoiJk0IiIAiIgCIiAIiIAllVCQQDYkaG17eNpfEA5/YfQ9MLg3wtOo5puH1bKWHWCzagAH0kTCezyihw/bdhhqNWiqtlsyVs2cPYamzW0tunVxeb75ezHZHRpuj3R33SmKS16lSmlxTV8vYQm4W4ALW3C/CTtrbOFehUolioqo1NiLXyuCrWvxsTJcTNu7NUqo1WyNgLh8KuGR2KqpRS1swBvvsLE6nhNVgPZ/So+6ZatQ+5mqaV8uvXtmfPpr4WtOqiXvl7J2I5LBezynSagwr1i1A4gqxyXb3m+fMctyQdc2+ZMV0Ao1Uqis7M9ZaStUAVHvRJZKhyixqXJu1tRpOpiX6kt2T6cfRpq2wHemqVMQz2DB86U2WqGULlenlC20vpx8NJO2Xs1aFGnRp3yU0VFvqbKLC5kuJm2apHP7b6G08TUeoXZDVoe71stu3SzZrajstf6Q4HytlodFaaYtcSjMGTDjDKmmQUgQR43uBrebuJe56snatlrpcEHiLes5XDez2mlHDUhWqFcLiDiKV8l8xZmCt2dV7R8dZ1kSKTWg4p7OSb2dUsr2q1Vc4r3xKgyZqdYgAlQVsVIA7JvunT4WiVUBnLnixsCT5AADyEzRK5OWwopaIlXAlqqVM3cVly2BBD5b3O/6I+c0WP9n1CphqeGUtTpU6xrqEy36wlzqSDp2yLcrcp1ESKTWg4p7Ob2p0HpV3qs7MBiForiFWwFUUGzJqdUPA23jlvjaPQWjWeqxLKuINA10FrVPdjenY2uvAG28DhvnSRNd8vZOyPo5XaHs+pVve81WoPfDTNW2XTqrZAlxpoON509CnlVVvewAvzsLXl8SOTeyqKWhERMmhERAEREAREQBEQYBqcT0gVK7Ucjs601qm2WxVmZFtdhdiykWkjDbYpuO8F7TKAxUE5HyEgX1F93mJCq9Hg2N95dgR1SU1XJqpp1GqBw+bfdiN26a/AdCBTrCozq4BxJKmlofeaq1eLHulRw18JxXP0cNzvXk39XatJWRGqJmqEqgzC7EC5AHl945iYMRt6mrVFAZjRQVKoUXyKQSPNiATYa28xfWYLocKVSi4qE9S1QhStxapTWmVUliVAIuLk2vbcBa/aGwXD16mHIviVRKwbgFDL1lM7s2U906G28cbcq0W51o2+H2tSdVZaqEMFK9oa5xdPHUbplbGoN7qNQurDvHcvn4TlU6AqrUzSqFFU4Q5WQMf9KKgAzBhqwqG511HwlU6BnMpauDZ8K5/NAA+6s5AAD2UEMB4W9J3T9E7p/6nR0tsUWZlWqhKBS9mHZDarc+P4iZlxiFsodS3LML7r7vLWc7iehKlqpSpkD1aFZVCdlTRULkIVhdSBuFrc5O2P0ZShWq1OyQ5p9WMljSFOiKNgxJJuo8N9tZU5eUaTnfKN1eVi0TkOQREQBERAEREARExNiFDBSRmIJA5gbyIBliUvKwBKXgyDjKhSpTa5yserYcO13W9Rb96RuipW6J8SkrKQxmqM2W+pBNuNhYX+Y9ZfIWJ0r0jzWovx7Df9TJokTtsrVUViJhbEAOE4kM3wUga/aEWQzRLbxKLRdERAEREApaVmKtXCjXyAFySeQA3zDlqNxyDwsW+J3D5+Y4ASHcAXJAHM7p5P7Wva5VwNZcNghTNTIHqVGGcKGvlVFva9hck8xPU0wK3uRmPNiWPwzbvhOI9ovslpbUZai1DQrIuTMFDqyXJCstxuJOoPHjAOi2HtZmo0WrMCalOmxOi9pkDHdpYm83SVAdxB8RqJrdkbHNKnTRmDGnTVBYWHZUKTY87fOTWwSk3y2PNeyfVbH/8nQ6CPURxV1Dt2/8Ang1Or4M8SN1br3TmHJjY/BgNfiPjMlHEBuYI3gixH+c907xkzRESgREQBESl4BWIiAJgxWEWoLNw1BGhU81PAzPEjVhOjX0sUaZC1db6K/BuQb9FvkeHKTwZZVpBgQwBB0IO4yDmaj3rtS4He1P63NfHeOPOZtx3o3xL9TZSPjMLnRlvvGh5HeD8DYzMrgi4NwdRKzW0ZunZGwGIz01Y77WYcmGjD1BkoTX4fsVnThUHWL9YWVx/xP7xk8SRfBZKmQ8ePzlE/wDkI+1Tf+kmCQ9p7qZ5VU+Zy/8AaTLyLbD0is1+DGarUfhfq18k738RP2ZIxuIyU2b9EEgczwHxMpgcNkpqp1IGp5sdWPxJMPmVBcRbJFpSViaowViIlKJhr1raDUncPxPIaiXVqgUXPCY8LSPebvNa/hyUeX33MhCtLD2Nybsd58OQ5CZxESlEREAREQBMNbDg67iNxG8f5ymaIBgo1TfK3eHzHMf5pM8w4ijm3aEag8j/AEPGMNVzLe1jxHIjeIBmiIgFlamGUg3seRIPqNRIZwLr/t1m8nAceujfOTzLbzLimVSaIXXVl71NX8Uax+y/90DayDv5qf11Kj7Xd+cnXgiSmtM1ae0WUqwbVSCOYNx8pkkKpsqmTfIAea3Q+q2lvuTr3KzeVQBx66N84uS2iVF6ZPlpEhGvVXvUw/jTbX7L2++VG1kHfvT/APkUqPtHT5x3ryOx+CxqDUTmpC6fSp8uZp8j+zuPC3GXQxAdcym4P+EHkfCXU6obVSCOY1ExrhFDlxoSNbHQ8iRz8YSrQbvezBtRbKtQb6TZjzK7nH2ST8BJqG4Eqy33y1QALDS2glrmyXxRF2x/tE8mRvsup/CS5ZUsdGtrwPGX3iuRfFELHDM9Onwv1jfVp6j+Ir6GTxMfVDNmtra1+Nt9pkhLyVu0kIiJoyIiUJgEaqczqvBe2fPco9bn90SSJrMRiilKvVADFQ7AE2uKSnS9uJUn96Qtm9KVdKb1MirV6tFylnIrVE6zqj2f0SNfA7pnuSZhySdM6CVnIY7p2FN6KCohpUaitmZSeuxBw5FiulipPy0nWwpJ6LGalorNZtLpNhsObYjE0aR5PUUN9m955t7Wfaa9F2weDbK4H5+qO8uYX6umeDWNyeF7CxuZ4tUckksSSTckm5JPEniZ9T8b/T0+qgsuWXbF69v+DinmUXSPrPZvSXDYg2w+Io1TvslRWb7N7/KbK8+OqTlSGUkEG4INiDzBGoM9s9kvtNeu4weMYtUsepqnvPlFzTqHi1tQeNje53z5L+np9LB5cUu6K3xyvv8AcsMqk6Z61EoJWfMnMJF7tTwcfxKPxX/iJKkXaBsub9Flb0Iv6gkfGQjJQiWgy6UpQiQzssfReovk5I9GuJNlLzLSeyqTWiCMNVHdqg/Xpg/NSJXrqw300b6rlfkw/GTYvJ2+mXu9ohflIjv0qq/uhx/ATC7WpfrFB5N2T6NaTZa6A6EXHjrFS9i4+grgjQgjw1lcsiPsmkderUHmvZPqtpT8m27tWqv72cejgxcvQqPslUqCrfKoFzc2AFzzNuMvkHqaw3VEb6yEH1U/hJo3ayp34I19yPtDaC0ULubAepPAAc5xW0ektWqTlJReSmx+J3mXdKsealYrfs0+yB+19I/h8JqqVAsCRuFrkkAC+65PkZ4vVdVKc3CGj6LoeixwgsuTb9+CwsTvJkrB7Uq0j2HYeBN1+IOkjOpBIPAkH4aS0zz1KcXabPVcITVNJnebB6RLX7LDLUA3cCOa/wBJup5ZQrFGDKbFTceYnpeBxQqU0cfSUH+onu9H1LyrtltHzXyHSLBJSjpkiIvE755gnmHtr9oVfZ6UaWEISpXDsahUMUVLCyBhbMS287gPG49PnO9NOg2H2nSFPEhgUOanUQgOhO+xIIINhcEW0HIQDSdBsZUxOysOa9RnNemVqk2zHrHZSQbaHWdM3RukaVKmc1qLU2Rr2YNSGVCSBr2dNZF6JdG1wuGp0Q5cUMyKSAL5XbU246zoBPP6PDlh3/Wd3JtfaN8Is1GVcHNr0Dw4UKDUsESn3h3adY111tvzsfhpOiJ0l8o07yiloxGKjpHyDtHGtWrVKrm7VHdyTvuxLa+s6yvsrB1cQqdZQo0sqFqi1aV856sOF7RugHa11zZhu3anp30dbBY+tSYdksalI/pUnJKkeWqnxUzn7z9cjhj1WLHkxTpVxX54OldN2dTgdm4MFQ1QFupo1Gz1aYp9Y1ej1lMW35afW3BNzfwkbHPTw2Pp1MHUuqvTqrlZWyEOTkBXQ2AG/gdZz86PoD0cbG4+jTAOVWFSqeVJCC3lfRR4sJjNg/8APCWXLkbXa7T88FTvhI+pENxLpRZWflB3hPGfbz04xWGejhcM7UlqUzUqOujPdigpht4Atc235hPZpzfTXofhsfQy4qnmKXNNlJV0ZtOyw4HS4Nxp4QCH0ExjnA4NmZnL0KOYsxYksouxJ43nXgzWbF2CmFo06VMsVpItNCxBIVRYbgNbDfIO369alUFWiSyU0JrURvemTYvT4iou8W36jfaef0eHLghJZZXcm19k9IuSSXKR0JkathSxuKrr4Lkt81M0OH6SuWNKnRaq6UUclny5mek1RdSDoSuW/Nt1gbZuj/Sc4l8vVZB1dOspLE5kqA6gZBYh1K2vwvO53RfBxrLG+Dae4N+vq/y/7I9wb9fV/l/2ScIl7EcveyD7g36+r/L/ALI9wb9fV/l/2SaTKXjsQ72Q/cW/X1f5f9ke4N+vq/y/7Jlq4+mveqIPNhf0mL8rIe6Hf6qOR62t85n+z8Zr+/1+wOAb9fV/l/2SYo0kP3yoe7RYfXZF+QJPykwTUa8GZX5PNdqAivVvv6x/+RlcBjzSzEEgm24AqQL3DKdDw9Jtul+zCtTrVHZewbwbQfP8Jz0+cyxlhys+uwOHUYF+i/Y235YTIVyEEq6C1rANUzjx03TFtXagq7gR+cdtbaKwFl+FvnNfKTMs85Kmbh0mOElJFZ6B0bB91pX5E/DMbfKcNgMC1aoEXjvPIcSZ6Th6ARVUblAA8gLTv/HY3bn40eX8vlTUcfnZkiJWexZ4AiIlBFoaVHH6VnHoFb7gf3vGSZgxSHRhqVN7Dip7w/HzAmamwIBBuCLjy4SAui0RKDnumPQqhtGjkrAhluadRe+jHlzB4qd/hvnjW1fYhj6bHqRSrrrYq4RreKPax8iZ9DRPU6L5bquiXbjfHp8oxLHGWz562V7D8fUYdd1VBdLlnDtbwRL3PmRPZeh/Qyhs6j1dAEs1jUqN36jDieQGtgNB85v7RaOu+W6nrV25Hx6XCEccY6AlYieWbEi4vUovNrnyTtfflHxkkmRsL2iX4EAJ9UcfidfICASQJZ1C3zZRe1r21tyvymSIBj93W+bKL2tewvblflLKoCC4QnhZQL2/wmZ4koEH3uqe7RI+u6r8lzGLVz9KmnkGc+pKj5SbEz2+2a7vSIRwLnvVqn7oRB8hf5wNkU/pAv8AXZm+RNpNMxVsSqC7sFHiQPvkcYrllUpeBSwiL3UVfIAfdMsg/lTN/t03fxAyr9prA/C8ZazbylMeF6jepsPkZe5eA4vyTZbTrK18pBtobEGx5GRfySp/3Gap9Y9n7AsvykqlQCiygAcgLD5Sq2ZdLRSvQVlKsAQRYg7jOU2l0NYEmgbj9FjYjybj8Z1GJxgQC+pOiqO8x5Af5aZhOLLhx5uJHPg6jLgdwZ522wMQP/Zf4WP3SVhOidZz2wKY43IJ9BO7gzqr47EnbbO7L5XM1SSRA2VsZKC2UXJ3sd5mwmHC4gVEDAEA89+ht+EzTvwioqo6PMnKUpNyfIiImjIiIgFDIoPVtb6BOnJSeHgD9/mJLlroCNYBUGVkQE0+bL6sv9w+fnM9KsGF1II8DBDJEoJQtaCl0SynWDC6kEcwbj1EvkuwJS8tqVANSQBzJsJg6w1O7dV/S4n6oO7z9OcoFVs5yjd9M/8AQePPkPOSQtt0tp0gosNBL4AiIgCULSpmHEYVXADqGA1sdR6Q/sDBU2rTBsGzHkgLn0W9pb7zVbuUso51GA/hW59SJLp0QosoAHIAAfKXiYpvbNXFaRB9yqN/uVW8kGQeurfOZaGzaaahBf8ASOrfaOslRKopByZS0ASsTRkoTIuKxmUhVGZ23L+LH6K+PpLcTjDfJTAL8T9FBzb8BvPhvmTCYMIN92OrMd7Hx5Dw3CYbvhGqrlluEweUlnOZzvPAfsqOC/4ZKlZjxFYIrMdygk+QF5aUUTlsj4GoWeqb6B8q8uyBm/iJ9JLMi7MpFaSg7yMzfWbtN8yZKMR1yWW+CFsrRGHKpUH8bEfIiTpB2fo9Yf8AkzfaRD995Okhos/8hERNmBERAEREAWkephATcXU810Px4H43++Z5WARQtQcVfzuh9RcH0E8U/wDUNtjEhsNR7VOg6sxAbSpUDAEMRocosQP2r8p7rIO1tiUMVTNPE0kqoTfK6hgDzHI67xrAOV9nzFdm4EqLk4ekLDS4y6/1+E6784f0V9WP4AfOWbO2RSoU1p0UyIihFFycqjcoLEm0mzo9F00unjJSldyb/S/BqTsjphBe7XYjcW1t5DcPgJIiJ3jIiIgCIiAIiIAiIgCIiAUJkCtiWclKR3aO/Bf2V5t8hx5TPiqLOAA2UX7Vu8RyB4efpMtGgFUKosBoAJl2+DSpclmFwqoLKPEneSTvJPEzPFolSoyJA2rqoT9Y6p+7fM38IMnyA/axCjhTQt+85yj5K3rMz1RqG7JywYEqZsyQaGleqOa02/5r+Ak6QX0xK/tUmH2XU/8AYydMR8mpeP0ERE2ZEREAREQC1pr9kbZWujuFZAlSpTOfL3qTFWPZJFribBpz1Hoyy0KlEVgFq1K1Rj1YJvWLMRZiVIDMDqD3bTLbvgxK74N2NoU7XzrYkjvDeDYjzBkSp0joDDNiBUDUlv2l1uQ2WyjiSbAeYmrw3QxVfMarE9c9a9gGvUKF1uDqpKag34HeAZIp9FE9x90ZmZQNGsAwIcurDhcG3naZufozc34Jn5fprUNOqeqYUxV7ZUAoWyXDAkaNYfESV+UqViesSwYoe0NGBAKnXQ3IFvGc7juijYo1jiSAzUuopvT3CnnFS5RtcxIF9baab5ZiegudaqmuR1r1na1Nb3rNTe199gaY03HS+oElz9E7p+jfYrpBh6akvWpgKcp7QuGBCkW33uyj4iZqm06S3zVEFrXuwFsxAW+vEkeomifoYrUqqM+tTEe8B8ouhDU2ya7xekt//qW4noQjCqBUsatZauYrdltVp1WS99VLU18vGW5+heT0dNRrq4zIwYHcQQQbaGxHjL5jpUwosoAHICw1N+EyTkOYREQBERAEREAREQBERAEREAoTIOzxc1H/AEqhA+qnYHzDH4ydaLTLVsqdICViJohHq4a9RHv3Qw881v6SRESULEREoEREAREQBERAEREAREQBERAEREAREQBERAEREAREQBERAEREAREQBERAEREAREQBERAEREAREQBERAEREAREQBERAEREAREQBERAEREAREQBERAEREAREQBERAEREA//2Q=="/>
          <p:cNvSpPr>
            <a:spLocks noChangeAspect="1" noChangeArrowheads="1"/>
          </p:cNvSpPr>
          <p:nvPr/>
        </p:nvSpPr>
        <p:spPr bwMode="auto">
          <a:xfrm>
            <a:off x="63500" y="-8969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4996" name="Picture 4" descr="http://astroprofspage.com/wp-content/uploads/2006/08/Moonphasedraw2.jpg"/>
          <p:cNvPicPr>
            <a:picLocks noChangeAspect="1" noChangeArrowheads="1"/>
          </p:cNvPicPr>
          <p:nvPr/>
        </p:nvPicPr>
        <p:blipFill>
          <a:blip r:embed="rId2" cstate="print"/>
          <a:srcRect/>
          <a:stretch>
            <a:fillRect/>
          </a:stretch>
        </p:blipFill>
        <p:spPr bwMode="auto">
          <a:xfrm>
            <a:off x="6172200" y="4648200"/>
            <a:ext cx="2692400" cy="201930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b="1"/>
              <a:t>Sun and Moon Together</a:t>
            </a:r>
            <a:r>
              <a:rPr lang="en-US"/>
              <a:t> </a:t>
            </a:r>
          </a:p>
        </p:txBody>
      </p:sp>
      <p:sp>
        <p:nvSpPr>
          <p:cNvPr id="11267" name="Rectangle 3"/>
          <p:cNvSpPr>
            <a:spLocks noGrp="1" noChangeArrowheads="1"/>
          </p:cNvSpPr>
          <p:nvPr>
            <p:ph type="body" sz="half" idx="1"/>
          </p:nvPr>
        </p:nvSpPr>
        <p:spPr/>
        <p:txBody>
          <a:bodyPr/>
          <a:lstStyle/>
          <a:p>
            <a:r>
              <a:rPr lang="en-US" sz="2000"/>
              <a:t>Spring tides (very high tides) are when the alignment is either moon-earth-sun (full moon) or earth-moon-sun (new moon) </a:t>
            </a:r>
          </a:p>
          <a:p>
            <a:r>
              <a:rPr lang="en-US" sz="2000"/>
              <a:t>Neap tides (hardly disturbed tides) are when there is a 90° angle between the moon-earth-sun system </a:t>
            </a:r>
          </a:p>
          <a:p>
            <a:pPr lvl="1"/>
            <a:r>
              <a:rPr lang="en-US" sz="2000"/>
              <a:t>Tides are pulled in four directions </a:t>
            </a:r>
          </a:p>
          <a:p>
            <a:endParaRPr lang="en-US" sz="2000"/>
          </a:p>
        </p:txBody>
      </p:sp>
      <p:pic>
        <p:nvPicPr>
          <p:cNvPr id="11270" name="Picture 6" descr="spring-neap"/>
          <p:cNvPicPr>
            <a:picLocks noGrp="1" noChangeAspect="1" noChangeArrowheads="1"/>
          </p:cNvPicPr>
          <p:nvPr>
            <p:ph sz="half" idx="2"/>
          </p:nvPr>
        </p:nvPicPr>
        <p:blipFill>
          <a:blip r:embed="rId2" cstate="print"/>
          <a:srcRect/>
          <a:stretch>
            <a:fillRect/>
          </a:stretch>
        </p:blipFill>
        <p:spPr>
          <a:xfrm>
            <a:off x="4419600" y="3429000"/>
            <a:ext cx="4191000" cy="3127131"/>
          </a:xfrm>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z="4000" b="1"/>
              <a:t>Tidal Patterns, Amphidromic Points</a:t>
            </a:r>
            <a:r>
              <a:rPr lang="en-US" sz="4000"/>
              <a:t> </a:t>
            </a:r>
          </a:p>
        </p:txBody>
      </p:sp>
      <p:sp>
        <p:nvSpPr>
          <p:cNvPr id="12291" name="Rectangle 3"/>
          <p:cNvSpPr>
            <a:spLocks noGrp="1" noChangeArrowheads="1"/>
          </p:cNvSpPr>
          <p:nvPr>
            <p:ph type="body" idx="1"/>
          </p:nvPr>
        </p:nvSpPr>
        <p:spPr/>
        <p:txBody>
          <a:bodyPr/>
          <a:lstStyle/>
          <a:p>
            <a:r>
              <a:rPr lang="en-US" sz="2800"/>
              <a:t>Ocean depth isn't the only effect; continents also get in the way of tides </a:t>
            </a:r>
          </a:p>
          <a:p>
            <a:r>
              <a:rPr lang="en-US" sz="2800"/>
              <a:t>Tides are somewhat similar to seiches in that water sloshes around in ocean basins </a:t>
            </a:r>
          </a:p>
          <a:p>
            <a:r>
              <a:rPr lang="en-US" sz="2800" b="1"/>
              <a:t>Semidiurnal</a:t>
            </a:r>
            <a:r>
              <a:rPr lang="en-US" sz="2800"/>
              <a:t> tides are twice a lunar day tides </a:t>
            </a:r>
          </a:p>
          <a:p>
            <a:r>
              <a:rPr lang="en-US" sz="2800" b="1"/>
              <a:t>Diurnal</a:t>
            </a:r>
            <a:r>
              <a:rPr lang="en-US" sz="2800"/>
              <a:t> tides are once a day tides </a:t>
            </a:r>
          </a:p>
          <a:p>
            <a:r>
              <a:rPr lang="en-US" sz="2800"/>
              <a:t>Mixed tides if there is significantly different heights between tides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b="1"/>
              <a:t>Tidal Datum</a:t>
            </a:r>
            <a:r>
              <a:rPr lang="en-US"/>
              <a:t> </a:t>
            </a:r>
          </a:p>
        </p:txBody>
      </p:sp>
      <p:sp>
        <p:nvSpPr>
          <p:cNvPr id="13315" name="Rectangle 3"/>
          <p:cNvSpPr>
            <a:spLocks noGrp="1" noChangeArrowheads="1"/>
          </p:cNvSpPr>
          <p:nvPr>
            <p:ph type="body" idx="1"/>
          </p:nvPr>
        </p:nvSpPr>
        <p:spPr/>
        <p:txBody>
          <a:bodyPr/>
          <a:lstStyle/>
          <a:p>
            <a:r>
              <a:rPr lang="en-US" b="1"/>
              <a:t>Tidal datum</a:t>
            </a:r>
            <a:r>
              <a:rPr lang="en-US"/>
              <a:t> is the reference point that tidal height is compared </a:t>
            </a:r>
          </a:p>
          <a:p>
            <a:pPr lvl="1"/>
            <a:r>
              <a:rPr lang="en-US"/>
              <a:t>Zero point on tide graphs </a:t>
            </a:r>
          </a:p>
          <a:p>
            <a:r>
              <a:rPr lang="en-US"/>
              <a:t>Not always </a:t>
            </a:r>
            <a:r>
              <a:rPr lang="en-US" b="1"/>
              <a:t>mean sea level</a:t>
            </a:r>
            <a:r>
              <a:rPr lang="en-US"/>
              <a:t> </a:t>
            </a:r>
          </a:p>
          <a:p>
            <a:pPr lvl="1"/>
            <a:r>
              <a:rPr lang="en-US"/>
              <a:t>Average ocean surface over several years time </a:t>
            </a:r>
          </a:p>
          <a:p>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b="1"/>
              <a:t>Tides in Confined Basins</a:t>
            </a:r>
          </a:p>
        </p:txBody>
      </p:sp>
      <p:sp>
        <p:nvSpPr>
          <p:cNvPr id="14339" name="Rectangle 3"/>
          <p:cNvSpPr>
            <a:spLocks noGrp="1" noChangeArrowheads="1"/>
          </p:cNvSpPr>
          <p:nvPr>
            <p:ph type="body" idx="1"/>
          </p:nvPr>
        </p:nvSpPr>
        <p:spPr/>
        <p:txBody>
          <a:bodyPr/>
          <a:lstStyle/>
          <a:p>
            <a:r>
              <a:rPr lang="en-US" b="1"/>
              <a:t>Tidal range</a:t>
            </a:r>
            <a:r>
              <a:rPr lang="en-US"/>
              <a:t> is the difference between high-water and low water height </a:t>
            </a:r>
          </a:p>
          <a:p>
            <a:pPr lvl="1"/>
            <a:r>
              <a:rPr lang="en-US"/>
              <a:t>Largest tidal ranges are in largest oceans </a:t>
            </a:r>
          </a:p>
          <a:p>
            <a:pPr lvl="1"/>
            <a:r>
              <a:rPr lang="en-US"/>
              <a:t>Especially in bays or inlets that concentrate tidal energy </a:t>
            </a:r>
          </a:p>
          <a:p>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b="1"/>
              <a:t>Tidal Currents</a:t>
            </a:r>
            <a:r>
              <a:rPr lang="en-US"/>
              <a:t> </a:t>
            </a:r>
          </a:p>
        </p:txBody>
      </p:sp>
      <p:sp>
        <p:nvSpPr>
          <p:cNvPr id="15363" name="Rectangle 3"/>
          <p:cNvSpPr>
            <a:spLocks noGrp="1" noChangeArrowheads="1"/>
          </p:cNvSpPr>
          <p:nvPr>
            <p:ph type="body" idx="1"/>
          </p:nvPr>
        </p:nvSpPr>
        <p:spPr/>
        <p:txBody>
          <a:bodyPr/>
          <a:lstStyle/>
          <a:p>
            <a:pPr>
              <a:lnSpc>
                <a:spcPct val="90000"/>
              </a:lnSpc>
            </a:pPr>
            <a:r>
              <a:rPr lang="en-US" b="1" dirty="0"/>
              <a:t>Tidal currents</a:t>
            </a:r>
            <a:r>
              <a:rPr lang="en-US" dirty="0"/>
              <a:t> form when water flow into or out of bays and harbors </a:t>
            </a:r>
          </a:p>
          <a:p>
            <a:pPr lvl="1">
              <a:lnSpc>
                <a:spcPct val="90000"/>
              </a:lnSpc>
            </a:pPr>
            <a:r>
              <a:rPr lang="en-US" dirty="0"/>
              <a:t>Morro Bay </a:t>
            </a:r>
          </a:p>
          <a:p>
            <a:pPr lvl="1">
              <a:lnSpc>
                <a:spcPct val="90000"/>
              </a:lnSpc>
            </a:pPr>
            <a:r>
              <a:rPr lang="en-US" dirty="0"/>
              <a:t>Golden Gate can reach 3 m/sec or 7 mph </a:t>
            </a:r>
          </a:p>
          <a:p>
            <a:pPr>
              <a:lnSpc>
                <a:spcPct val="90000"/>
              </a:lnSpc>
            </a:pPr>
            <a:r>
              <a:rPr lang="en-US" b="1" dirty="0"/>
              <a:t>Flood </a:t>
            </a:r>
            <a:r>
              <a:rPr lang="en-US" b="1" dirty="0" smtClean="0"/>
              <a:t>Tide </a:t>
            </a:r>
            <a:r>
              <a:rPr lang="en-US" dirty="0" smtClean="0"/>
              <a:t>is </a:t>
            </a:r>
            <a:r>
              <a:rPr lang="en-US" dirty="0"/>
              <a:t>a rise in sea level as a tide crest approaches </a:t>
            </a:r>
          </a:p>
          <a:p>
            <a:pPr>
              <a:lnSpc>
                <a:spcPct val="90000"/>
              </a:lnSpc>
            </a:pPr>
            <a:r>
              <a:rPr lang="en-US" b="1" dirty="0"/>
              <a:t>Slack </a:t>
            </a:r>
            <a:r>
              <a:rPr lang="en-US" b="1" dirty="0" smtClean="0"/>
              <a:t>Tide </a:t>
            </a:r>
            <a:r>
              <a:rPr lang="en-US" dirty="0" smtClean="0"/>
              <a:t>is </a:t>
            </a:r>
            <a:r>
              <a:rPr lang="en-US" dirty="0"/>
              <a:t>when there is no current </a:t>
            </a:r>
            <a:endParaRPr lang="en-US" dirty="0" smtClean="0"/>
          </a:p>
          <a:p>
            <a:pPr>
              <a:lnSpc>
                <a:spcPct val="90000"/>
              </a:lnSpc>
            </a:pPr>
            <a:r>
              <a:rPr lang="en-US" b="1" dirty="0" smtClean="0"/>
              <a:t>EBB Tide </a:t>
            </a:r>
            <a:r>
              <a:rPr lang="en-US" dirty="0" smtClean="0"/>
              <a:t>is when water is exiting the water body (EBB = </a:t>
            </a:r>
            <a:r>
              <a:rPr lang="en-US" u="sng" dirty="0" smtClean="0"/>
              <a:t>E</a:t>
            </a:r>
            <a:r>
              <a:rPr lang="en-US" dirty="0" smtClean="0"/>
              <a:t>xiting </a:t>
            </a:r>
            <a:r>
              <a:rPr lang="en-US" u="sng" dirty="0" smtClean="0"/>
              <a:t>B</a:t>
            </a:r>
            <a:r>
              <a:rPr lang="en-US" dirty="0" smtClean="0"/>
              <a:t>arnegat </a:t>
            </a:r>
            <a:r>
              <a:rPr lang="en-US" u="sng" dirty="0" smtClean="0"/>
              <a:t>B</a:t>
            </a:r>
            <a:r>
              <a:rPr lang="en-US" dirty="0" smtClean="0"/>
              <a:t>ay)</a:t>
            </a:r>
            <a:endParaRPr lang="en-US"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b="1"/>
              <a:t>Predicting Tides</a:t>
            </a:r>
            <a:r>
              <a:rPr lang="en-US"/>
              <a:t> </a:t>
            </a:r>
          </a:p>
        </p:txBody>
      </p:sp>
      <p:sp>
        <p:nvSpPr>
          <p:cNvPr id="16387" name="Rectangle 3"/>
          <p:cNvSpPr>
            <a:spLocks noGrp="1" noChangeArrowheads="1"/>
          </p:cNvSpPr>
          <p:nvPr>
            <p:ph type="body" idx="1"/>
          </p:nvPr>
        </p:nvSpPr>
        <p:spPr/>
        <p:txBody>
          <a:bodyPr/>
          <a:lstStyle/>
          <a:p>
            <a:r>
              <a:rPr lang="en-US"/>
              <a:t>About 140 tide-generating and tide-altering forces and factors </a:t>
            </a:r>
          </a:p>
          <a:p>
            <a:r>
              <a:rPr lang="en-US"/>
              <a:t>Makes predicting tides extremely difficult </a:t>
            </a:r>
          </a:p>
          <a:p>
            <a:r>
              <a:rPr lang="en-US"/>
              <a:t>Most tide chars rely on past records and don't really predict tides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Datum Plane</a:t>
            </a:r>
          </a:p>
        </p:txBody>
      </p:sp>
      <p:sp>
        <p:nvSpPr>
          <p:cNvPr id="22531" name="Rectangle 3"/>
          <p:cNvSpPr>
            <a:spLocks noGrp="1" noChangeArrowheads="1"/>
          </p:cNvSpPr>
          <p:nvPr>
            <p:ph type="body" idx="1"/>
          </p:nvPr>
        </p:nvSpPr>
        <p:spPr/>
        <p:txBody>
          <a:bodyPr/>
          <a:lstStyle/>
          <a:p>
            <a:r>
              <a:rPr lang="en-US" dirty="0"/>
              <a:t>MLLW most typical</a:t>
            </a:r>
          </a:p>
          <a:p>
            <a:r>
              <a:rPr lang="en-US" dirty="0"/>
              <a:t>MLW</a:t>
            </a:r>
          </a:p>
          <a:p>
            <a:r>
              <a:rPr lang="en-US" dirty="0"/>
              <a:t>MSL</a:t>
            </a:r>
          </a:p>
          <a:p>
            <a:r>
              <a:rPr lang="en-US" dirty="0"/>
              <a:t>MHW</a:t>
            </a:r>
          </a:p>
          <a:p>
            <a:r>
              <a:rPr lang="en-US" dirty="0"/>
              <a:t>MHHW</a:t>
            </a:r>
          </a:p>
        </p:txBody>
      </p:sp>
      <p:pic>
        <p:nvPicPr>
          <p:cNvPr id="40962" name="Picture 2" descr="http://www.longbeachislandjournal.com/images/learn/habitat/intertidal/intertidal-zones.jpg"/>
          <p:cNvPicPr>
            <a:picLocks noChangeAspect="1" noChangeArrowheads="1"/>
          </p:cNvPicPr>
          <p:nvPr/>
        </p:nvPicPr>
        <p:blipFill>
          <a:blip r:embed="rId2" cstate="print"/>
          <a:srcRect/>
          <a:stretch>
            <a:fillRect/>
          </a:stretch>
        </p:blipFill>
        <p:spPr bwMode="auto">
          <a:xfrm>
            <a:off x="2505456" y="3810000"/>
            <a:ext cx="6124194" cy="2686050"/>
          </a:xfrm>
          <a:prstGeom prst="rect">
            <a:avLst/>
          </a:prstGeom>
          <a:noFill/>
        </p:spPr>
      </p:pic>
      <p:pic>
        <p:nvPicPr>
          <p:cNvPr id="40964" name="Picture 4" descr="http://ccrm.vims.edu/cara_web/Cara%20images/tiderange1.jpg"/>
          <p:cNvPicPr>
            <a:picLocks noChangeAspect="1" noChangeArrowheads="1"/>
          </p:cNvPicPr>
          <p:nvPr/>
        </p:nvPicPr>
        <p:blipFill>
          <a:blip r:embed="rId3" cstate="print"/>
          <a:srcRect/>
          <a:stretch>
            <a:fillRect/>
          </a:stretch>
        </p:blipFill>
        <p:spPr bwMode="auto">
          <a:xfrm>
            <a:off x="4038600" y="1752600"/>
            <a:ext cx="4762500" cy="1895476"/>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Tides Around the World</a:t>
            </a:r>
            <a:endParaRPr lang="en-US" dirty="0"/>
          </a:p>
        </p:txBody>
      </p:sp>
      <p:sp>
        <p:nvSpPr>
          <p:cNvPr id="3" name="Content Placeholder 2"/>
          <p:cNvSpPr>
            <a:spLocks noGrp="1"/>
          </p:cNvSpPr>
          <p:nvPr>
            <p:ph idx="1"/>
          </p:nvPr>
        </p:nvSpPr>
        <p:spPr>
          <a:xfrm>
            <a:off x="228600" y="1143000"/>
            <a:ext cx="8229600" cy="4525963"/>
          </a:xfrm>
        </p:spPr>
        <p:txBody>
          <a:bodyPr/>
          <a:lstStyle/>
          <a:p>
            <a:r>
              <a:rPr lang="en-US" dirty="0" smtClean="0"/>
              <a:t>Semidiurnal Tides</a:t>
            </a:r>
          </a:p>
          <a:p>
            <a:r>
              <a:rPr lang="en-US" dirty="0" smtClean="0"/>
              <a:t>Semidiurnal Mixed</a:t>
            </a:r>
          </a:p>
          <a:p>
            <a:r>
              <a:rPr lang="en-US" dirty="0" smtClean="0"/>
              <a:t>Diurnal</a:t>
            </a:r>
          </a:p>
          <a:p>
            <a:endParaRPr lang="en-US" dirty="0" smtClean="0"/>
          </a:p>
          <a:p>
            <a:r>
              <a:rPr lang="en-US" dirty="0" smtClean="0">
                <a:hlinkClick r:id="rId2"/>
              </a:rPr>
              <a:t>Predicting the Tides!</a:t>
            </a:r>
            <a:endParaRPr lang="en-US" dirty="0"/>
          </a:p>
        </p:txBody>
      </p:sp>
      <p:pic>
        <p:nvPicPr>
          <p:cNvPr id="76802" name="Picture 2" descr="Diurnal tide"/>
          <p:cNvPicPr>
            <a:picLocks noChangeAspect="1" noChangeArrowheads="1"/>
          </p:cNvPicPr>
          <p:nvPr/>
        </p:nvPicPr>
        <p:blipFill>
          <a:blip r:embed="rId3" cstate="print"/>
          <a:srcRect/>
          <a:stretch>
            <a:fillRect/>
          </a:stretch>
        </p:blipFill>
        <p:spPr bwMode="auto">
          <a:xfrm>
            <a:off x="4191000" y="990600"/>
            <a:ext cx="2381250" cy="1952625"/>
          </a:xfrm>
          <a:prstGeom prst="rect">
            <a:avLst/>
          </a:prstGeom>
          <a:noFill/>
        </p:spPr>
      </p:pic>
      <p:pic>
        <p:nvPicPr>
          <p:cNvPr id="76804" name="Picture 4" descr="Semidiurnal tide"/>
          <p:cNvPicPr>
            <a:picLocks noChangeAspect="1" noChangeArrowheads="1"/>
          </p:cNvPicPr>
          <p:nvPr/>
        </p:nvPicPr>
        <p:blipFill>
          <a:blip r:embed="rId4" cstate="print"/>
          <a:srcRect/>
          <a:stretch>
            <a:fillRect/>
          </a:stretch>
        </p:blipFill>
        <p:spPr bwMode="auto">
          <a:xfrm>
            <a:off x="6629400" y="2514600"/>
            <a:ext cx="2381250" cy="1952625"/>
          </a:xfrm>
          <a:prstGeom prst="rect">
            <a:avLst/>
          </a:prstGeom>
          <a:noFill/>
        </p:spPr>
      </p:pic>
      <p:pic>
        <p:nvPicPr>
          <p:cNvPr id="76806" name="Picture 6" descr="Mixed semidiurnal tide"/>
          <p:cNvPicPr>
            <a:picLocks noChangeAspect="1" noChangeArrowheads="1"/>
          </p:cNvPicPr>
          <p:nvPr/>
        </p:nvPicPr>
        <p:blipFill>
          <a:blip r:embed="rId5" cstate="print"/>
          <a:srcRect/>
          <a:stretch>
            <a:fillRect/>
          </a:stretch>
        </p:blipFill>
        <p:spPr bwMode="auto">
          <a:xfrm>
            <a:off x="4343400" y="4572000"/>
            <a:ext cx="2381250" cy="195262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SMB Theory</a:t>
            </a:r>
            <a:endParaRPr lang="en-US" dirty="0"/>
          </a:p>
        </p:txBody>
      </p:sp>
      <p:sp>
        <p:nvSpPr>
          <p:cNvPr id="3" name="Content Placeholder 2"/>
          <p:cNvSpPr>
            <a:spLocks noGrp="1"/>
          </p:cNvSpPr>
          <p:nvPr>
            <p:ph idx="1"/>
          </p:nvPr>
        </p:nvSpPr>
        <p:spPr/>
        <p:txBody>
          <a:bodyPr/>
          <a:lstStyle/>
          <a:p>
            <a:r>
              <a:rPr lang="en-US" dirty="0" smtClean="0"/>
              <a:t>H. Sverdrup, W. </a:t>
            </a:r>
            <a:r>
              <a:rPr lang="en-US" dirty="0" err="1" smtClean="0"/>
              <a:t>Munk</a:t>
            </a:r>
            <a:r>
              <a:rPr lang="en-US" dirty="0" smtClean="0"/>
              <a:t>, C. </a:t>
            </a:r>
            <a:r>
              <a:rPr lang="en-US" dirty="0" err="1" smtClean="0"/>
              <a:t>Bretschneider</a:t>
            </a:r>
            <a:r>
              <a:rPr lang="en-US" dirty="0" smtClean="0"/>
              <a:t> developed the SMB Model in the Mid 1940s.</a:t>
            </a:r>
          </a:p>
          <a:p>
            <a:r>
              <a:rPr lang="en-US" dirty="0" smtClean="0"/>
              <a:t>Calculates wave height from values of wind strength, fetch and duration.</a:t>
            </a:r>
          </a:p>
          <a:p>
            <a:r>
              <a:rPr lang="en-US" dirty="0" smtClean="0"/>
              <a:t>Currently not in practice, but used academically. </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http://oceanservice.noaa.gov/education/kits/tides/media/tide07d.gif"/>
          <p:cNvPicPr>
            <a:picLocks noChangeAspect="1" noChangeArrowheads="1"/>
          </p:cNvPicPr>
          <p:nvPr/>
        </p:nvPicPr>
        <p:blipFill>
          <a:blip r:embed="rId2" cstate="print"/>
          <a:srcRect/>
          <a:stretch>
            <a:fillRect/>
          </a:stretch>
        </p:blipFill>
        <p:spPr bwMode="auto">
          <a:xfrm>
            <a:off x="226477" y="1828800"/>
            <a:ext cx="8917523" cy="4800600"/>
          </a:xfrm>
          <a:prstGeom prst="rect">
            <a:avLst/>
          </a:prstGeom>
          <a:noFill/>
        </p:spPr>
      </p:pic>
      <p:sp>
        <p:nvSpPr>
          <p:cNvPr id="5" name="Title 4"/>
          <p:cNvSpPr>
            <a:spLocks noGrp="1"/>
          </p:cNvSpPr>
          <p:nvPr>
            <p:ph type="title"/>
          </p:nvPr>
        </p:nvSpPr>
        <p:spPr/>
        <p:txBody>
          <a:bodyPr>
            <a:normAutofit fontScale="90000"/>
          </a:bodyPr>
          <a:lstStyle/>
          <a:p>
            <a:r>
              <a:rPr lang="en-US" dirty="0" smtClean="0"/>
              <a:t>Why are there different tidal patterns?</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ChangeArrowheads="1"/>
          </p:cNvSpPr>
          <p:nvPr>
            <p:ph type="title"/>
          </p:nvPr>
        </p:nvSpPr>
        <p:spPr/>
        <p:txBody>
          <a:bodyPr/>
          <a:lstStyle/>
          <a:p>
            <a:r>
              <a:rPr lang="en-US"/>
              <a:t>Extreme tidal fluctuations</a:t>
            </a:r>
          </a:p>
        </p:txBody>
      </p:sp>
      <p:sp>
        <p:nvSpPr>
          <p:cNvPr id="18435" name="Rectangle 3"/>
          <p:cNvSpPr>
            <a:spLocks noGrp="1" noChangeArrowheads="1"/>
          </p:cNvSpPr>
          <p:nvPr>
            <p:ph type="body" sz="half" idx="1"/>
          </p:nvPr>
        </p:nvSpPr>
        <p:spPr/>
        <p:txBody>
          <a:bodyPr/>
          <a:lstStyle/>
          <a:p>
            <a:pPr>
              <a:lnSpc>
                <a:spcPct val="90000"/>
              </a:lnSpc>
            </a:pPr>
            <a:r>
              <a:rPr lang="en-US" sz="2800"/>
              <a:t>The highest tides on planet Earth occur near Wolfville, in Nova Scotia's Minas Basin. The water level at high tide can be as much as 16 metres (45 feet) higher than at low tide! </a:t>
            </a:r>
          </a:p>
        </p:txBody>
      </p:sp>
      <p:pic>
        <p:nvPicPr>
          <p:cNvPr id="18439" name="Picture 7" descr="q-low"/>
          <p:cNvPicPr>
            <a:picLocks noGrp="1" noChangeAspect="1" noChangeArrowheads="1"/>
          </p:cNvPicPr>
          <p:nvPr>
            <p:ph sz="half" idx="2"/>
          </p:nvPr>
        </p:nvPicPr>
        <p:blipFill>
          <a:blip r:embed="rId2" cstate="print"/>
          <a:srcRect/>
          <a:stretch>
            <a:fillRect/>
          </a:stretch>
        </p:blipFill>
        <p:spPr>
          <a:xfrm>
            <a:off x="4343400" y="2057400"/>
            <a:ext cx="4648200" cy="3176588"/>
          </a:xfrm>
          <a:no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Grp="1" noChangeArrowheads="1"/>
          </p:cNvSpPr>
          <p:nvPr>
            <p:ph type="title"/>
          </p:nvPr>
        </p:nvSpPr>
        <p:spPr/>
        <p:txBody>
          <a:bodyPr/>
          <a:lstStyle/>
          <a:p>
            <a:r>
              <a:rPr lang="en-US"/>
              <a:t>Tidal Bore</a:t>
            </a:r>
          </a:p>
        </p:txBody>
      </p:sp>
      <p:sp>
        <p:nvSpPr>
          <p:cNvPr id="20485" name="Rectangle 5"/>
          <p:cNvSpPr>
            <a:spLocks noGrp="1" noChangeArrowheads="1"/>
          </p:cNvSpPr>
          <p:nvPr>
            <p:ph type="body" sz="half" idx="1"/>
          </p:nvPr>
        </p:nvSpPr>
        <p:spPr/>
        <p:txBody>
          <a:bodyPr/>
          <a:lstStyle/>
          <a:p>
            <a:pPr>
              <a:lnSpc>
                <a:spcPct val="80000"/>
              </a:lnSpc>
            </a:pPr>
            <a:r>
              <a:rPr lang="en-US" sz="2400" dirty="0"/>
              <a:t>A </a:t>
            </a:r>
            <a:r>
              <a:rPr lang="en-US" sz="2400" b="1" dirty="0"/>
              <a:t>tidal bore</a:t>
            </a:r>
            <a:r>
              <a:rPr lang="en-US" sz="2400" dirty="0"/>
              <a:t> (or just </a:t>
            </a:r>
            <a:r>
              <a:rPr lang="en-US" sz="2400" b="1" dirty="0"/>
              <a:t>bore</a:t>
            </a:r>
            <a:r>
              <a:rPr lang="en-US" sz="2400" dirty="0"/>
              <a:t>, or </a:t>
            </a:r>
            <a:r>
              <a:rPr lang="en-US" sz="2400" b="1" dirty="0" err="1"/>
              <a:t>eagre</a:t>
            </a:r>
            <a:r>
              <a:rPr lang="en-US" sz="2400" dirty="0"/>
              <a:t>) is a </a:t>
            </a:r>
            <a:r>
              <a:rPr lang="en-US" sz="2400" dirty="0" smtClean="0"/>
              <a:t>tidal phenomenon </a:t>
            </a:r>
            <a:r>
              <a:rPr lang="en-US" sz="2400" dirty="0"/>
              <a:t>in which the leading edge of the incoming tide forms a wave (or waves) of water that travel up a river or narrow bay against the direction of the current. As such, it is a true </a:t>
            </a:r>
            <a:r>
              <a:rPr lang="en-US" sz="2400" i="1" dirty="0"/>
              <a:t>tidal wave</a:t>
            </a:r>
            <a:r>
              <a:rPr lang="en-US" sz="2400" dirty="0"/>
              <a:t> (not to be confused with a tsunami</a:t>
            </a:r>
          </a:p>
        </p:txBody>
      </p:sp>
      <p:pic>
        <p:nvPicPr>
          <p:cNvPr id="20488" name="Picture 8" descr="ddmed"/>
          <p:cNvPicPr>
            <a:picLocks noGrp="1" noChangeAspect="1" noChangeArrowheads="1"/>
          </p:cNvPicPr>
          <p:nvPr>
            <p:ph sz="half" idx="2"/>
          </p:nvPr>
        </p:nvPicPr>
        <p:blipFill>
          <a:blip r:embed="rId2" cstate="print"/>
          <a:srcRect/>
          <a:stretch>
            <a:fillRect/>
          </a:stretch>
        </p:blipFill>
        <p:spPr>
          <a:xfrm>
            <a:off x="4343400" y="4305300"/>
            <a:ext cx="4800600" cy="2246313"/>
          </a:xfrm>
          <a:no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Tree>
    <p:controls>
      <p:control spid="34818" name="ShockwaveFlash1" r:id="rId2" imgW="8913960" imgH="6478560"/>
    </p:controls>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Rogue Waves</a:t>
            </a:r>
            <a:endParaRPr lang="en-US" dirty="0"/>
          </a:p>
        </p:txBody>
      </p:sp>
      <p:sp>
        <p:nvSpPr>
          <p:cNvPr id="3" name="Content Placeholder 2"/>
          <p:cNvSpPr>
            <a:spLocks noGrp="1"/>
          </p:cNvSpPr>
          <p:nvPr>
            <p:ph idx="1"/>
          </p:nvPr>
        </p:nvSpPr>
        <p:spPr/>
        <p:txBody>
          <a:bodyPr/>
          <a:lstStyle/>
          <a:p>
            <a:r>
              <a:rPr lang="en-US" dirty="0" smtClean="0">
                <a:hlinkClick r:id="rId2"/>
              </a:rPr>
              <a:t>NWS – Rogue Waves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aves and wind"/>
          <p:cNvPicPr>
            <a:picLocks noChangeAspect="1" noChangeArrowheads="1"/>
          </p:cNvPicPr>
          <p:nvPr/>
        </p:nvPicPr>
        <p:blipFill>
          <a:blip r:embed="rId2" cstate="print"/>
          <a:srcRect/>
          <a:stretch>
            <a:fillRect/>
          </a:stretch>
        </p:blipFill>
        <p:spPr bwMode="auto">
          <a:xfrm>
            <a:off x="304800" y="685800"/>
            <a:ext cx="8721884" cy="606171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of a </a:t>
            </a:r>
            <a:r>
              <a:rPr lang="en-US" dirty="0" err="1" smtClean="0"/>
              <a:t>Windswell</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hlinkClick r:id="rId2"/>
              </a:rPr>
              <a:t>Gutless Upper Trestles, CA</a:t>
            </a:r>
            <a:endParaRPr lang="en-US" dirty="0" smtClean="0"/>
          </a:p>
          <a:p>
            <a:r>
              <a:rPr lang="en-US" dirty="0" err="1"/>
              <a:t>Windswells</a:t>
            </a:r>
            <a:r>
              <a:rPr lang="en-US" dirty="0"/>
              <a:t> are swells that are generated by local winds within a few hundred miles of the coast. As a result, the swell periods are short (four to 10 seconds between crests) and the waves tend to stack up on each other with very consistent sets. </a:t>
            </a:r>
            <a:endParaRPr lang="en-US" dirty="0" smtClean="0"/>
          </a:p>
          <a:p>
            <a:r>
              <a:rPr lang="en-US" dirty="0" smtClean="0"/>
              <a:t>Also</a:t>
            </a:r>
            <a:r>
              <a:rPr lang="en-US" dirty="0"/>
              <a:t>, a </a:t>
            </a:r>
            <a:r>
              <a:rPr lang="en-US" dirty="0" err="1"/>
              <a:t>windswell's</a:t>
            </a:r>
            <a:r>
              <a:rPr lang="en-US" dirty="0"/>
              <a:t> energy doesn't extend very deep -- maybe only 100 feet or so -- so it can only travel a few hundred miles before dissipating because most of the wave energy is concentrated closer to the ocean surface. </a:t>
            </a:r>
            <a:endParaRPr lang="en-US" dirty="0" smtClean="0"/>
          </a:p>
          <a:p>
            <a:r>
              <a:rPr lang="en-US" dirty="0" smtClean="0">
                <a:hlinkClick r:id="rId3"/>
              </a:rPr>
              <a:t>Swellinfo.com</a:t>
            </a:r>
            <a:r>
              <a:rPr lang="en-US" dirty="0"/>
              <a:t/>
            </a:r>
            <a:br>
              <a:rPr lang="en-US" dirty="0"/>
            </a:br>
            <a:r>
              <a:rPr lang="en-US" dirty="0"/>
              <a:t/>
            </a:r>
            <a:br>
              <a:rPr lang="en-US" dirty="0"/>
            </a:br>
            <a:endParaRPr lang="en-US" dirty="0" smtClean="0"/>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Groundswell</a:t>
            </a:r>
            <a:endParaRPr lang="en-US" dirty="0"/>
          </a:p>
        </p:txBody>
      </p:sp>
      <p:sp>
        <p:nvSpPr>
          <p:cNvPr id="3" name="Content Placeholder 2"/>
          <p:cNvSpPr>
            <a:spLocks noGrp="1"/>
          </p:cNvSpPr>
          <p:nvPr>
            <p:ph idx="1"/>
          </p:nvPr>
        </p:nvSpPr>
        <p:spPr/>
        <p:txBody>
          <a:bodyPr>
            <a:normAutofit fontScale="70000" lnSpcReduction="20000"/>
          </a:bodyPr>
          <a:lstStyle/>
          <a:p>
            <a:r>
              <a:rPr lang="en-US" dirty="0"/>
              <a:t>Groundswells are swells that are usually generated by winds much farther away. These swells are created by strong winds over long distances -- we refer to this distance as the "fetch" -- and over longer periods of time. As a result, more energy is transferred into the water during the generation of the waves, which create longer swell periods. Waves with longer swell periods can travel great distances without losing the swell energy like </a:t>
            </a:r>
            <a:r>
              <a:rPr lang="en-US" dirty="0" err="1"/>
              <a:t>windswells</a:t>
            </a:r>
            <a:r>
              <a:rPr lang="en-US" dirty="0"/>
              <a:t> do</a:t>
            </a:r>
            <a:r>
              <a:rPr lang="en-US" dirty="0" smtClean="0"/>
              <a:t>.</a:t>
            </a:r>
          </a:p>
          <a:p>
            <a:r>
              <a:rPr lang="en-US" dirty="0" smtClean="0"/>
              <a:t>Furthermore</a:t>
            </a:r>
            <a:r>
              <a:rPr lang="en-US" dirty="0"/>
              <a:t>, swell energy in groundswells can also extend down to around 1,000 feet deep. This allows greater interaction with the ocean floor when the groundswells move into shallow water. For example, this process of refraction will allow groundswells to wrap into a spot -- up to 180 degrees or more -- while </a:t>
            </a:r>
            <a:r>
              <a:rPr lang="en-US" dirty="0" err="1"/>
              <a:t>windswells</a:t>
            </a:r>
            <a:r>
              <a:rPr lang="en-US" dirty="0"/>
              <a:t> wrap very little if at all.</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http://www.yale.edu/ynhti/curriculum/images/2008/5/08.05.06.04.jpg"/>
          <p:cNvPicPr>
            <a:picLocks noChangeAspect="1" noChangeArrowheads="1"/>
          </p:cNvPicPr>
          <p:nvPr/>
        </p:nvPicPr>
        <p:blipFill>
          <a:blip r:embed="rId2" cstate="print"/>
          <a:srcRect/>
          <a:stretch>
            <a:fillRect/>
          </a:stretch>
        </p:blipFill>
        <p:spPr bwMode="auto">
          <a:xfrm>
            <a:off x="98539" y="152400"/>
            <a:ext cx="6416561" cy="3305176"/>
          </a:xfrm>
          <a:prstGeom prst="rect">
            <a:avLst/>
          </a:prstGeom>
          <a:noFill/>
        </p:spPr>
      </p:pic>
      <p:pic>
        <p:nvPicPr>
          <p:cNvPr id="97284" name="Picture 4" descr="http://www.yale.edu/ynhti/curriculum/images/2008/5/08.05.06.05.jpg%20"/>
          <p:cNvPicPr>
            <a:picLocks noChangeAspect="1" noChangeArrowheads="1"/>
          </p:cNvPicPr>
          <p:nvPr/>
        </p:nvPicPr>
        <p:blipFill>
          <a:blip r:embed="rId3" cstate="print"/>
          <a:srcRect/>
          <a:stretch>
            <a:fillRect/>
          </a:stretch>
        </p:blipFill>
        <p:spPr bwMode="auto">
          <a:xfrm>
            <a:off x="3999614" y="3581400"/>
            <a:ext cx="4496686" cy="3000376"/>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471</TotalTime>
  <Words>1271</Words>
  <Application>Microsoft Office PowerPoint</Application>
  <PresentationFormat>On-screen Show (4:3)</PresentationFormat>
  <Paragraphs>153</Paragraphs>
  <Slides>54</Slides>
  <Notes>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Ch.9-12</vt:lpstr>
      <vt:lpstr>Chapter 9 – Surfing in the Storm</vt:lpstr>
      <vt:lpstr>Challenge</vt:lpstr>
      <vt:lpstr>Buoy Models</vt:lpstr>
      <vt:lpstr>SMB Theory</vt:lpstr>
      <vt:lpstr>Slide 6</vt:lpstr>
      <vt:lpstr>Life of a Windswell</vt:lpstr>
      <vt:lpstr>Groundswell</vt:lpstr>
      <vt:lpstr>Slide 9</vt:lpstr>
      <vt:lpstr>Windswells of the Mediterranean</vt:lpstr>
      <vt:lpstr>What happens when the wind stops?</vt:lpstr>
      <vt:lpstr>Selective Refraction</vt:lpstr>
      <vt:lpstr>Chapter 10 - Local Winds on the Coast</vt:lpstr>
      <vt:lpstr>Challenge</vt:lpstr>
      <vt:lpstr>Local Winds</vt:lpstr>
      <vt:lpstr>Sea breeze Info</vt:lpstr>
      <vt:lpstr>The “Sea breeze”</vt:lpstr>
      <vt:lpstr>Slide 18</vt:lpstr>
      <vt:lpstr>Opposing sea breezes meeting over Cuba forming a line of cumulus clouds. </vt:lpstr>
      <vt:lpstr>Can this happen at night?</vt:lpstr>
      <vt:lpstr>Ch.11 Water Temperatures</vt:lpstr>
      <vt:lpstr>Challenge</vt:lpstr>
      <vt:lpstr>Ocean Currents What patterns do you notice?</vt:lpstr>
      <vt:lpstr>Explain what happens to the water off of NJ.</vt:lpstr>
      <vt:lpstr>Slide 25</vt:lpstr>
      <vt:lpstr>Layers of the Ocean</vt:lpstr>
      <vt:lpstr>Thermocline</vt:lpstr>
      <vt:lpstr>Coastal Upwelling</vt:lpstr>
      <vt:lpstr>Coastal Upwelling</vt:lpstr>
      <vt:lpstr>Is there Upwelling?</vt:lpstr>
      <vt:lpstr>Storm Surge</vt:lpstr>
      <vt:lpstr>Slide 32</vt:lpstr>
      <vt:lpstr>ENSO</vt:lpstr>
      <vt:lpstr>Ch. 12 - Tides</vt:lpstr>
      <vt:lpstr>Challenge</vt:lpstr>
      <vt:lpstr>Tides</vt:lpstr>
      <vt:lpstr>Tide Apps for Smartphones</vt:lpstr>
      <vt:lpstr>TIDES AND THE FORCES THAT GENERATE THEM </vt:lpstr>
      <vt:lpstr>The Moon and Tractive Forces </vt:lpstr>
      <vt:lpstr>The Moon and Tractive Forces</vt:lpstr>
      <vt:lpstr>The Sun's Role </vt:lpstr>
      <vt:lpstr>Sun and Moon Together </vt:lpstr>
      <vt:lpstr>Tidal Patterns, Amphidromic Points </vt:lpstr>
      <vt:lpstr>Tidal Datum </vt:lpstr>
      <vt:lpstr>Tides in Confined Basins</vt:lpstr>
      <vt:lpstr>Tidal Currents </vt:lpstr>
      <vt:lpstr>Predicting Tides </vt:lpstr>
      <vt:lpstr>Datum Plane</vt:lpstr>
      <vt:lpstr>Tides Around the World</vt:lpstr>
      <vt:lpstr>Why are there different tidal patterns?</vt:lpstr>
      <vt:lpstr>Extreme tidal fluctuations</vt:lpstr>
      <vt:lpstr>Tidal Bore</vt:lpstr>
      <vt:lpstr>Slide 53</vt:lpstr>
      <vt:lpstr>Rogue Waves</vt:lpstr>
    </vt:vector>
  </TitlesOfParts>
  <Company>OCVTS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Ch.9-</dc:title>
  <dc:creator>ocvts</dc:creator>
  <cp:lastModifiedBy>ocvts</cp:lastModifiedBy>
  <cp:revision>29</cp:revision>
  <dcterms:created xsi:type="dcterms:W3CDTF">2011-09-24T14:43:20Z</dcterms:created>
  <dcterms:modified xsi:type="dcterms:W3CDTF">2012-02-13T19:09:53Z</dcterms:modified>
</cp:coreProperties>
</file>